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70" r:id="rId3"/>
    <p:sldId id="290" r:id="rId4"/>
    <p:sldId id="272" r:id="rId5"/>
    <p:sldId id="292" r:id="rId6"/>
    <p:sldId id="293" r:id="rId7"/>
    <p:sldId id="294" r:id="rId8"/>
    <p:sldId id="295" r:id="rId9"/>
    <p:sldId id="296" r:id="rId10"/>
    <p:sldId id="289" r:id="rId11"/>
    <p:sldId id="265" r:id="rId12"/>
    <p:sldId id="285" r:id="rId13"/>
    <p:sldId id="286" r:id="rId14"/>
    <p:sldId id="287" r:id="rId15"/>
    <p:sldId id="288" r:id="rId16"/>
    <p:sldId id="291" r:id="rId17"/>
    <p:sldId id="259" r:id="rId18"/>
    <p:sldId id="260" r:id="rId19"/>
    <p:sldId id="261" r:id="rId20"/>
    <p:sldId id="2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3" autoAdjust="0"/>
    <p:restoredTop sz="94993" autoAdjust="0"/>
  </p:normalViewPr>
  <p:slideViewPr>
    <p:cSldViewPr snapToGrid="0">
      <p:cViewPr varScale="1">
        <p:scale>
          <a:sx n="58" d="100"/>
          <a:sy n="58" d="100"/>
        </p:scale>
        <p:origin x="67" y="413"/>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EE536-E22D-4532-9389-81B3F9A5DAB1}"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417313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4EE536-E22D-4532-9389-81B3F9A5DAB1}"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232086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EE536-E22D-4532-9389-81B3F9A5DAB1}"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1834244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EE536-E22D-4532-9389-81B3F9A5DAB1}"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14250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EE536-E22D-4532-9389-81B3F9A5DAB1}"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91525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4EE536-E22D-4532-9389-81B3F9A5DAB1}"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113758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EE536-E22D-4532-9389-81B3F9A5DAB1}"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04567-4FA4-4010-906E-3F4207CE8FC4}" type="slidenum">
              <a:rPr lang="en-US" smtClean="0"/>
              <a:t>‹#›</a:t>
            </a:fld>
            <a:endParaRPr lang="en-US"/>
          </a:p>
        </p:txBody>
      </p:sp>
      <p:sp>
        <p:nvSpPr>
          <p:cNvPr id="7" name="Text Placeholder 2"/>
          <p:cNvSpPr>
            <a:spLocks noGrp="1"/>
          </p:cNvSpPr>
          <p:nvPr>
            <p:ph type="body" idx="1"/>
          </p:nvPr>
        </p:nvSpPr>
        <p:spPr>
          <a:xfrm>
            <a:off x="838200" y="17732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Content Placeholder 2"/>
          <p:cNvSpPr>
            <a:spLocks noGrp="1"/>
          </p:cNvSpPr>
          <p:nvPr>
            <p:ph sz="half" idx="13"/>
          </p:nvPr>
        </p:nvSpPr>
        <p:spPr>
          <a:xfrm>
            <a:off x="838200" y="3355975"/>
            <a:ext cx="5181600" cy="28209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sz="half" idx="14"/>
          </p:nvPr>
        </p:nvSpPr>
        <p:spPr>
          <a:xfrm>
            <a:off x="6122504" y="3355975"/>
            <a:ext cx="5231295" cy="28209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332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EE536-E22D-4532-9389-81B3F9A5DAB1}"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369549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EE536-E22D-4532-9389-81B3F9A5DAB1}"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107479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EE536-E22D-4532-9389-81B3F9A5DAB1}"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401172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EE536-E22D-4532-9389-81B3F9A5DAB1}"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109396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4EE536-E22D-4532-9389-81B3F9A5DAB1}"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04567-4FA4-4010-906E-3F4207CE8FC4}" type="slidenum">
              <a:rPr lang="en-US" smtClean="0"/>
              <a:t>‹#›</a:t>
            </a:fld>
            <a:endParaRPr lang="en-US"/>
          </a:p>
        </p:txBody>
      </p:sp>
    </p:spTree>
    <p:extLst>
      <p:ext uri="{BB962C8B-B14F-4D97-AF65-F5344CB8AC3E}">
        <p14:creationId xmlns:p14="http://schemas.microsoft.com/office/powerpoint/2010/main" val="12548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EE536-E22D-4532-9389-81B3F9A5DAB1}"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04567-4FA4-4010-906E-3F4207CE8FC4}" type="slidenum">
              <a:rPr lang="en-US" smtClean="0"/>
              <a:t>‹#›</a:t>
            </a:fld>
            <a:endParaRPr lang="en-US"/>
          </a:p>
        </p:txBody>
      </p:sp>
    </p:spTree>
    <p:extLst>
      <p:ext uri="{BB962C8B-B14F-4D97-AF65-F5344CB8AC3E}">
        <p14:creationId xmlns:p14="http://schemas.microsoft.com/office/powerpoint/2010/main" val="268332918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13"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3714" y="5704114"/>
            <a:ext cx="7184572" cy="830997"/>
          </a:xfrm>
          <a:prstGeom prst="rect">
            <a:avLst/>
          </a:prstGeom>
          <a:noFill/>
        </p:spPr>
        <p:txBody>
          <a:bodyPr wrap="square" rtlCol="0">
            <a:spAutoFit/>
          </a:bodyPr>
          <a:lstStyle/>
          <a:p>
            <a:pPr algn="ctr"/>
            <a:r>
              <a:rPr lang="en-US" sz="2400" dirty="0" smtClean="0"/>
              <a:t>Anne Clancy, Jayson Egeler, Jean </a:t>
            </a:r>
            <a:r>
              <a:rPr lang="en-US" sz="2400" dirty="0" err="1"/>
              <a:t>Kundert</a:t>
            </a:r>
            <a:r>
              <a:rPr lang="en-US" sz="2400" dirty="0" smtClean="0"/>
              <a:t>, </a:t>
            </a:r>
            <a:r>
              <a:rPr lang="en-US" sz="2400" dirty="0"/>
              <a:t>Mary </a:t>
            </a:r>
            <a:r>
              <a:rPr lang="en-US" sz="2400" dirty="0" smtClean="0"/>
              <a:t>Travis </a:t>
            </a:r>
          </a:p>
          <a:p>
            <a:pPr algn="ctr"/>
            <a:r>
              <a:rPr lang="en-US" sz="2400" dirty="0" smtClean="0"/>
              <a:t>May 2017 </a:t>
            </a:r>
            <a:r>
              <a:rPr lang="en-US" sz="2400" dirty="0" err="1" smtClean="0"/>
              <a:t>iCare</a:t>
            </a:r>
            <a:r>
              <a:rPr lang="en-US" sz="2400" dirty="0" smtClean="0"/>
              <a:t> TTI</a:t>
            </a:r>
            <a:endParaRPr lang="en-US" sz="2400" dirty="0"/>
          </a:p>
        </p:txBody>
      </p:sp>
      <p:pic>
        <p:nvPicPr>
          <p:cNvPr id="7" name="Picture 6" descr="ACME University logo"/>
          <p:cNvPicPr>
            <a:picLocks noChangeAspect="1"/>
          </p:cNvPicPr>
          <p:nvPr/>
        </p:nvPicPr>
        <p:blipFill>
          <a:blip r:embed="rId2"/>
          <a:stretch>
            <a:fillRect/>
          </a:stretch>
        </p:blipFill>
        <p:spPr>
          <a:xfrm>
            <a:off x="4728482" y="2105026"/>
            <a:ext cx="3228975" cy="3228975"/>
          </a:xfrm>
          <a:prstGeom prst="rect">
            <a:avLst/>
          </a:prstGeom>
        </p:spPr>
      </p:pic>
      <p:sp>
        <p:nvSpPr>
          <p:cNvPr id="2" name="Title 1"/>
          <p:cNvSpPr>
            <a:spLocks noGrp="1"/>
          </p:cNvSpPr>
          <p:nvPr>
            <p:ph type="ctrTitle"/>
          </p:nvPr>
        </p:nvSpPr>
        <p:spPr>
          <a:xfrm>
            <a:off x="1524000" y="286546"/>
            <a:ext cx="9144000" cy="2387600"/>
          </a:xfrm>
        </p:spPr>
        <p:txBody>
          <a:bodyPr>
            <a:normAutofit fontScale="90000"/>
          </a:bodyPr>
          <a:lstStyle/>
          <a:p>
            <a:r>
              <a:rPr lang="en-US" dirty="0" smtClean="0"/>
              <a:t>Significant Protocol Changes at ACME LOONIVERSITY</a:t>
            </a:r>
            <a:br>
              <a:rPr lang="en-US" dirty="0" smtClean="0"/>
            </a:br>
            <a:endParaRPr lang="en-US" dirty="0"/>
          </a:p>
        </p:txBody>
      </p:sp>
    </p:spTree>
    <p:extLst>
      <p:ext uri="{BB962C8B-B14F-4D97-AF65-F5344CB8AC3E}">
        <p14:creationId xmlns:p14="http://schemas.microsoft.com/office/powerpoint/2010/main" val="14897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2044930"/>
            <a:ext cx="11521440" cy="4538749"/>
          </a:xfrm>
        </p:spPr>
        <p:txBody>
          <a:bodyPr>
            <a:normAutofit fontScale="85000" lnSpcReduction="20000"/>
          </a:bodyPr>
          <a:lstStyle/>
          <a:p>
            <a:pPr marL="0" indent="0">
              <a:buNone/>
            </a:pPr>
            <a:r>
              <a:rPr lang="en-US" dirty="0"/>
              <a:t>#1  Add undergraduate student to personnel section   </a:t>
            </a:r>
            <a:r>
              <a:rPr lang="en-US" dirty="0" smtClean="0"/>
              <a:t>					</a:t>
            </a:r>
            <a:r>
              <a:rPr lang="en-US" b="1" dirty="0" smtClean="0"/>
              <a:t>M</a:t>
            </a:r>
            <a:endParaRPr lang="en-US" b="1" dirty="0"/>
          </a:p>
          <a:p>
            <a:pPr marL="0" indent="0">
              <a:buNone/>
            </a:pPr>
            <a:r>
              <a:rPr lang="en-US" dirty="0"/>
              <a:t> </a:t>
            </a:r>
          </a:p>
          <a:p>
            <a:pPr marL="0" indent="0">
              <a:buNone/>
            </a:pPr>
            <a:r>
              <a:rPr lang="en-US" dirty="0"/>
              <a:t>#2  Add 20 mice to a protocol that currently has 800 mice approved  	</a:t>
            </a:r>
            <a:r>
              <a:rPr lang="en-US" dirty="0" smtClean="0"/>
              <a:t>	</a:t>
            </a:r>
            <a:r>
              <a:rPr lang="en-US" dirty="0"/>
              <a:t>	</a:t>
            </a:r>
            <a:r>
              <a:rPr lang="en-US" b="1" dirty="0" smtClean="0"/>
              <a:t>M</a:t>
            </a:r>
            <a:endParaRPr lang="en-US" b="1" dirty="0"/>
          </a:p>
          <a:p>
            <a:pPr marL="0" indent="0">
              <a:buNone/>
            </a:pPr>
            <a:r>
              <a:rPr lang="en-US" dirty="0"/>
              <a:t> </a:t>
            </a:r>
          </a:p>
          <a:p>
            <a:pPr marL="0" indent="0">
              <a:buNone/>
            </a:pPr>
            <a:r>
              <a:rPr lang="en-US" dirty="0"/>
              <a:t>#3  Add an IP injection of ketamine/</a:t>
            </a:r>
            <a:r>
              <a:rPr lang="en-US" dirty="0" err="1"/>
              <a:t>xylazine</a:t>
            </a:r>
            <a:r>
              <a:rPr lang="en-US" dirty="0"/>
              <a:t> as anesthesia for survival surgery </a:t>
            </a:r>
            <a:r>
              <a:rPr lang="en-US" dirty="0" smtClean="0"/>
              <a:t>		</a:t>
            </a:r>
            <a:r>
              <a:rPr lang="en-US" b="1" dirty="0" smtClean="0"/>
              <a:t>S</a:t>
            </a:r>
            <a:endParaRPr lang="en-US" b="1" dirty="0"/>
          </a:p>
          <a:p>
            <a:pPr marL="0" indent="0">
              <a:buNone/>
            </a:pPr>
            <a:r>
              <a:rPr lang="en-US" dirty="0"/>
              <a:t> </a:t>
            </a:r>
          </a:p>
          <a:p>
            <a:pPr marL="0" indent="0">
              <a:buNone/>
            </a:pPr>
            <a:r>
              <a:rPr lang="en-US" dirty="0"/>
              <a:t>#4  Change “human” euthanasia to “humane” euthanasia in the euthanasia </a:t>
            </a:r>
            <a:r>
              <a:rPr lang="en-US" dirty="0" smtClean="0"/>
              <a:t>section	</a:t>
            </a:r>
            <a:r>
              <a:rPr lang="en-US" b="1" dirty="0" smtClean="0"/>
              <a:t>M</a:t>
            </a:r>
            <a:r>
              <a:rPr lang="en-US" dirty="0" smtClean="0"/>
              <a:t/>
            </a:r>
            <a:br>
              <a:rPr lang="en-US" dirty="0" smtClean="0"/>
            </a:br>
            <a:r>
              <a:rPr lang="en-US" dirty="0" smtClean="0"/>
              <a:t>of </a:t>
            </a:r>
            <a:r>
              <a:rPr lang="en-US" dirty="0"/>
              <a:t>the </a:t>
            </a:r>
            <a:r>
              <a:rPr lang="en-US" dirty="0" smtClean="0"/>
              <a:t>protocol</a:t>
            </a:r>
            <a:endParaRPr lang="en-US" b="1" dirty="0"/>
          </a:p>
          <a:p>
            <a:pPr marL="0" indent="0">
              <a:buNone/>
            </a:pPr>
            <a:r>
              <a:rPr lang="en-US" dirty="0"/>
              <a:t> </a:t>
            </a:r>
          </a:p>
          <a:p>
            <a:pPr marL="0" indent="0">
              <a:buNone/>
            </a:pPr>
            <a:r>
              <a:rPr lang="en-US" dirty="0"/>
              <a:t>#5  Add an additional experimental compound; no changes in procedure </a:t>
            </a:r>
            <a:r>
              <a:rPr lang="en-US" dirty="0" smtClean="0"/>
              <a:t>			</a:t>
            </a:r>
            <a:r>
              <a:rPr lang="en-US" b="1" dirty="0" smtClean="0"/>
              <a:t>S</a:t>
            </a:r>
            <a:endParaRPr lang="en-US" b="1" dirty="0"/>
          </a:p>
          <a:p>
            <a:pPr marL="0" indent="0">
              <a:buNone/>
            </a:pPr>
            <a:r>
              <a:rPr lang="en-US" dirty="0"/>
              <a:t> </a:t>
            </a:r>
          </a:p>
          <a:p>
            <a:pPr marL="0" indent="0">
              <a:buNone/>
            </a:pPr>
            <a:r>
              <a:rPr lang="en-US" dirty="0"/>
              <a:t>#6  Adding osmotic pump implant to an existing project to replace IP </a:t>
            </a:r>
            <a:r>
              <a:rPr lang="en-US" dirty="0" smtClean="0"/>
              <a:t>injection</a:t>
            </a:r>
            <a:r>
              <a:rPr lang="en-US" dirty="0"/>
              <a:t>	</a:t>
            </a:r>
            <a:r>
              <a:rPr lang="en-US" dirty="0" smtClean="0"/>
              <a:t>	</a:t>
            </a:r>
            <a:r>
              <a:rPr lang="en-US" b="1" dirty="0" smtClean="0"/>
              <a:t>S</a:t>
            </a:r>
            <a:endParaRPr lang="en-US" b="1" dirty="0"/>
          </a:p>
          <a:p>
            <a:pPr marL="0" indent="0">
              <a:buNone/>
            </a:pPr>
            <a:endParaRPr lang="en-US" dirty="0"/>
          </a:p>
        </p:txBody>
      </p:sp>
      <p:sp>
        <p:nvSpPr>
          <p:cNvPr id="4" name="Title 1"/>
          <p:cNvSpPr>
            <a:spLocks noGrp="1"/>
          </p:cNvSpPr>
          <p:nvPr>
            <p:ph type="title"/>
          </p:nvPr>
        </p:nvSpPr>
        <p:spPr>
          <a:xfrm>
            <a:off x="332509" y="282000"/>
            <a:ext cx="11521440" cy="1325563"/>
          </a:xfrm>
          <a:ln>
            <a:solidFill>
              <a:schemeClr val="tx1"/>
            </a:solidFill>
          </a:ln>
        </p:spPr>
        <p:txBody>
          <a:bodyPr/>
          <a:lstStyle/>
          <a:p>
            <a:pPr algn="ctr"/>
            <a:r>
              <a:rPr lang="en-US" dirty="0" smtClean="0"/>
              <a:t>Activity </a:t>
            </a:r>
            <a:r>
              <a:rPr lang="en-US" dirty="0" smtClean="0"/>
              <a:t>#1: Significant(S) vs. Minor(M) Polling</a:t>
            </a:r>
            <a:endParaRPr lang="en-US" dirty="0"/>
          </a:p>
        </p:txBody>
      </p:sp>
    </p:spTree>
    <p:extLst>
      <p:ext uri="{BB962C8B-B14F-4D97-AF65-F5344CB8AC3E}">
        <p14:creationId xmlns:p14="http://schemas.microsoft.com/office/powerpoint/2010/main" val="49412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260229"/>
            <a:ext cx="11504815" cy="1325563"/>
          </a:xfrm>
          <a:ln>
            <a:solidFill>
              <a:schemeClr val="tx1"/>
            </a:solidFill>
          </a:ln>
        </p:spPr>
        <p:txBody>
          <a:bodyPr/>
          <a:lstStyle/>
          <a:p>
            <a:pPr algn="ctr"/>
            <a:r>
              <a:rPr lang="en-US" dirty="0" smtClean="0"/>
              <a:t>Activity #2: Significant Change Review Methods</a:t>
            </a:r>
            <a:endParaRPr lang="en-US" dirty="0"/>
          </a:p>
        </p:txBody>
      </p:sp>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smtClean="0"/>
          </a:p>
          <a:p>
            <a:pPr marL="0" indent="0">
              <a:buNone/>
            </a:pPr>
            <a:r>
              <a:rPr lang="en-US" dirty="0" smtClean="0"/>
              <a:t>Each group discuss the scenario on your handout</a:t>
            </a:r>
          </a:p>
          <a:p>
            <a:pPr marL="0" indent="0">
              <a:buNone/>
            </a:pPr>
            <a:r>
              <a:rPr lang="en-US" dirty="0" smtClean="0"/>
              <a:t> (5 minutes):</a:t>
            </a:r>
          </a:p>
          <a:p>
            <a:pPr lvl="1"/>
            <a:r>
              <a:rPr lang="en-US" sz="2800" dirty="0" smtClean="0"/>
              <a:t>Identify the method of review as FCR, DMR, or VVC</a:t>
            </a:r>
            <a:endParaRPr lang="en-US" sz="2800" dirty="0"/>
          </a:p>
          <a:p>
            <a:pPr lvl="1"/>
            <a:r>
              <a:rPr lang="en-US" sz="2800" dirty="0" smtClean="0"/>
              <a:t>Justify your answer</a:t>
            </a:r>
          </a:p>
          <a:p>
            <a:pPr marL="457200" lvl="1" indent="-449263">
              <a:buNone/>
            </a:pPr>
            <a:r>
              <a:rPr lang="en-US" sz="2800" dirty="0" smtClean="0"/>
              <a:t>Report out (5 minutes).</a:t>
            </a:r>
            <a:endParaRPr lang="en-US" sz="2800" dirty="0"/>
          </a:p>
        </p:txBody>
      </p:sp>
    </p:spTree>
    <p:extLst>
      <p:ext uri="{BB962C8B-B14F-4D97-AF65-F5344CB8AC3E}">
        <p14:creationId xmlns:p14="http://schemas.microsoft.com/office/powerpoint/2010/main" val="3139444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7" y="365126"/>
            <a:ext cx="10959541" cy="1314046"/>
          </a:xfrm>
          <a:ln>
            <a:solidFill>
              <a:schemeClr val="tx1">
                <a:lumMod val="50000"/>
                <a:lumOff val="50000"/>
              </a:schemeClr>
            </a:solidFill>
          </a:ln>
        </p:spPr>
        <p:txBody>
          <a:bodyPr/>
          <a:lstStyle/>
          <a:p>
            <a:pPr algn="ctr"/>
            <a:r>
              <a:rPr lang="en-US" dirty="0"/>
              <a:t>#1 Significant Change Scenario</a:t>
            </a:r>
          </a:p>
        </p:txBody>
      </p:sp>
      <p:sp>
        <p:nvSpPr>
          <p:cNvPr id="3" name="Content Placeholder 2"/>
          <p:cNvSpPr>
            <a:spLocks noGrp="1"/>
          </p:cNvSpPr>
          <p:nvPr>
            <p:ph sz="half" idx="1"/>
          </p:nvPr>
        </p:nvSpPr>
        <p:spPr>
          <a:xfrm>
            <a:off x="631767" y="1858875"/>
            <a:ext cx="5918661" cy="4351338"/>
          </a:xfrm>
        </p:spPr>
        <p:txBody>
          <a:bodyPr>
            <a:normAutofit lnSpcReduction="10000"/>
          </a:bodyPr>
          <a:lstStyle/>
          <a:p>
            <a:pPr marL="0" indent="0">
              <a:buNone/>
            </a:pPr>
            <a:r>
              <a:rPr lang="en-US" dirty="0"/>
              <a:t>Dr. Porky Pig has an IACUC approved project involving mice where 200ul of blood is collected monthly via saphenous vein collection.  He recently hired the </a:t>
            </a:r>
            <a:r>
              <a:rPr lang="en-US" dirty="0" smtClean="0"/>
              <a:t>Tasmanian </a:t>
            </a:r>
            <a:r>
              <a:rPr lang="en-US" dirty="0"/>
              <a:t>Devil as a new lab technician that is proficient in multiple bleeding techniques and has completed ACME IACUC required training.  Dr. Pig requests that blood collection be increased to 200ul every 2 weeks using the mandibular vein collection method.</a:t>
            </a:r>
          </a:p>
        </p:txBody>
      </p:sp>
      <p:pic>
        <p:nvPicPr>
          <p:cNvPr id="5" name="Content Placeholder 4" descr="Cartoon: tazmanian devil"/>
          <p:cNvPicPr>
            <a:picLocks noGrp="1" noChangeAspect="1"/>
          </p:cNvPicPr>
          <p:nvPr>
            <p:ph sz="half" idx="2"/>
          </p:nvPr>
        </p:nvPicPr>
        <p:blipFill>
          <a:blip r:embed="rId2"/>
          <a:stretch>
            <a:fillRect/>
          </a:stretch>
        </p:blipFill>
        <p:spPr>
          <a:xfrm>
            <a:off x="6916815" y="2020785"/>
            <a:ext cx="4674493" cy="2617716"/>
          </a:xfrm>
          <a:prstGeom prst="rect">
            <a:avLst/>
          </a:prstGeom>
        </p:spPr>
      </p:pic>
    </p:spTree>
    <p:extLst>
      <p:ext uri="{BB962C8B-B14F-4D97-AF65-F5344CB8AC3E}">
        <p14:creationId xmlns:p14="http://schemas.microsoft.com/office/powerpoint/2010/main" val="125983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7" y="365126"/>
            <a:ext cx="10959541" cy="1314046"/>
          </a:xfrm>
          <a:ln>
            <a:solidFill>
              <a:schemeClr val="tx1">
                <a:lumMod val="50000"/>
                <a:lumOff val="50000"/>
              </a:schemeClr>
            </a:solidFill>
          </a:ln>
        </p:spPr>
        <p:txBody>
          <a:bodyPr/>
          <a:lstStyle/>
          <a:p>
            <a:pPr algn="ctr"/>
            <a:r>
              <a:rPr lang="en-US" dirty="0" smtClean="0"/>
              <a:t>#2 </a:t>
            </a:r>
            <a:r>
              <a:rPr lang="en-US" dirty="0"/>
              <a:t>Significant Change Scenario</a:t>
            </a:r>
          </a:p>
        </p:txBody>
      </p:sp>
      <p:sp>
        <p:nvSpPr>
          <p:cNvPr id="3" name="Content Placeholder 2"/>
          <p:cNvSpPr>
            <a:spLocks noGrp="1"/>
          </p:cNvSpPr>
          <p:nvPr>
            <p:ph sz="half" idx="1"/>
          </p:nvPr>
        </p:nvSpPr>
        <p:spPr>
          <a:xfrm>
            <a:off x="631767" y="1858875"/>
            <a:ext cx="5918661" cy="4351338"/>
          </a:xfrm>
        </p:spPr>
        <p:txBody>
          <a:bodyPr>
            <a:normAutofit/>
          </a:bodyPr>
          <a:lstStyle/>
          <a:p>
            <a:pPr marL="0" indent="0" rtl="0" eaLnBrk="1" latinLnBrk="0" hangingPunct="1">
              <a:buNone/>
            </a:pPr>
            <a:r>
              <a:rPr lang="en-US" sz="2800" kern="1200" dirty="0" smtClean="0">
                <a:solidFill>
                  <a:schemeClr val="tx1"/>
                </a:solidFill>
                <a:effectLst/>
                <a:latin typeface="+mn-lt"/>
                <a:ea typeface="+mn-ea"/>
                <a:cs typeface="+mn-cs"/>
              </a:rPr>
              <a:t>Dr. Wile E. Coyote is working with mice in a previously approved mouse adapted flu study.  Currently, he is approved for CO2 euthanasia.  This has been shown to negatively impact lung tissue samples.  Dr. Coyote is requesting to change the euthanasia method to an IP injection of sodium pentobarbital.</a:t>
            </a:r>
            <a:endParaRPr lang="en-US" dirty="0">
              <a:effectLst/>
            </a:endParaRPr>
          </a:p>
        </p:txBody>
      </p:sp>
      <p:pic>
        <p:nvPicPr>
          <p:cNvPr id="7" name="Content Placeholder 6" descr="Cartoon: Wile E. Coyote"/>
          <p:cNvPicPr>
            <a:picLocks noGrp="1" noChangeAspect="1"/>
          </p:cNvPicPr>
          <p:nvPr>
            <p:ph sz="half" idx="2"/>
          </p:nvPr>
        </p:nvPicPr>
        <p:blipFill>
          <a:blip r:embed="rId2"/>
          <a:stretch>
            <a:fillRect/>
          </a:stretch>
        </p:blipFill>
        <p:spPr>
          <a:xfrm>
            <a:off x="7631948" y="1986669"/>
            <a:ext cx="3519495" cy="3233724"/>
          </a:xfrm>
          <a:prstGeom prst="rect">
            <a:avLst/>
          </a:prstGeom>
        </p:spPr>
      </p:pic>
    </p:spTree>
    <p:extLst>
      <p:ext uri="{BB962C8B-B14F-4D97-AF65-F5344CB8AC3E}">
        <p14:creationId xmlns:p14="http://schemas.microsoft.com/office/powerpoint/2010/main" val="16529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7" y="365126"/>
            <a:ext cx="10959541" cy="1314046"/>
          </a:xfrm>
          <a:ln>
            <a:solidFill>
              <a:schemeClr val="tx1">
                <a:lumMod val="50000"/>
                <a:lumOff val="50000"/>
              </a:schemeClr>
            </a:solidFill>
          </a:ln>
        </p:spPr>
        <p:txBody>
          <a:bodyPr/>
          <a:lstStyle/>
          <a:p>
            <a:pPr algn="ctr"/>
            <a:r>
              <a:rPr lang="en-US" dirty="0" smtClean="0"/>
              <a:t>#3 </a:t>
            </a:r>
            <a:r>
              <a:rPr lang="en-US" dirty="0"/>
              <a:t>Significant Change Scenario</a:t>
            </a:r>
          </a:p>
        </p:txBody>
      </p:sp>
      <p:sp>
        <p:nvSpPr>
          <p:cNvPr id="3" name="Content Placeholder 2"/>
          <p:cNvSpPr>
            <a:spLocks noGrp="1"/>
          </p:cNvSpPr>
          <p:nvPr>
            <p:ph sz="half" idx="1"/>
          </p:nvPr>
        </p:nvSpPr>
        <p:spPr>
          <a:xfrm>
            <a:off x="631767" y="1858875"/>
            <a:ext cx="5918661" cy="4351338"/>
          </a:xfrm>
        </p:spPr>
        <p:txBody>
          <a:bodyPr>
            <a:normAutofit/>
          </a:bodyPr>
          <a:lstStyle/>
          <a:p>
            <a:pPr marL="0" indent="0" rtl="0" eaLnBrk="1" latinLnBrk="0" hangingPunct="1">
              <a:buNone/>
            </a:pPr>
            <a:r>
              <a:rPr lang="en-US" sz="2800" kern="1200" dirty="0" smtClean="0">
                <a:solidFill>
                  <a:schemeClr val="tx1"/>
                </a:solidFill>
                <a:effectLst/>
                <a:latin typeface="+mn-lt"/>
                <a:ea typeface="+mn-ea"/>
                <a:cs typeface="+mn-cs"/>
              </a:rPr>
              <a:t>Dr. Yosemite Sam has taken a new position at Flanders University in Adelaide Australia.  His Post Doc Dr. Daffy Duck has remained at ACME to complete the current IACUC approved project.  Dr. Sam requests the PI be changed to Dr. Duck.</a:t>
            </a:r>
            <a:endParaRPr lang="en-US" dirty="0">
              <a:effectLst/>
            </a:endParaRPr>
          </a:p>
        </p:txBody>
      </p:sp>
      <p:pic>
        <p:nvPicPr>
          <p:cNvPr id="6" name="Content Placeholder 5" descr="Cartoon: Daffy Duck"/>
          <p:cNvPicPr>
            <a:picLocks noGrp="1" noChangeAspect="1"/>
          </p:cNvPicPr>
          <p:nvPr>
            <p:ph sz="half" idx="2"/>
          </p:nvPr>
        </p:nvPicPr>
        <p:blipFill>
          <a:blip r:embed="rId2"/>
          <a:stretch>
            <a:fillRect/>
          </a:stretch>
        </p:blipFill>
        <p:spPr>
          <a:xfrm>
            <a:off x="8200720" y="1976237"/>
            <a:ext cx="2838582" cy="3420551"/>
          </a:xfrm>
          <a:prstGeom prst="rect">
            <a:avLst/>
          </a:prstGeom>
        </p:spPr>
      </p:pic>
    </p:spTree>
    <p:extLst>
      <p:ext uri="{BB962C8B-B14F-4D97-AF65-F5344CB8AC3E}">
        <p14:creationId xmlns:p14="http://schemas.microsoft.com/office/powerpoint/2010/main" val="237394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767" y="365126"/>
            <a:ext cx="10959541" cy="1314046"/>
          </a:xfrm>
          <a:ln>
            <a:solidFill>
              <a:schemeClr val="tx1">
                <a:lumMod val="50000"/>
                <a:lumOff val="50000"/>
              </a:schemeClr>
            </a:solidFill>
          </a:ln>
        </p:spPr>
        <p:txBody>
          <a:bodyPr/>
          <a:lstStyle/>
          <a:p>
            <a:pPr algn="ctr"/>
            <a:r>
              <a:rPr lang="en-US" dirty="0" smtClean="0"/>
              <a:t>#4 Significant </a:t>
            </a:r>
            <a:r>
              <a:rPr lang="en-US" dirty="0"/>
              <a:t>Change Scenario</a:t>
            </a:r>
          </a:p>
        </p:txBody>
      </p:sp>
      <p:sp>
        <p:nvSpPr>
          <p:cNvPr id="3" name="Content Placeholder 2"/>
          <p:cNvSpPr>
            <a:spLocks noGrp="1"/>
          </p:cNvSpPr>
          <p:nvPr>
            <p:ph sz="half" idx="1"/>
          </p:nvPr>
        </p:nvSpPr>
        <p:spPr>
          <a:xfrm>
            <a:off x="631767" y="1858875"/>
            <a:ext cx="5918661" cy="4351338"/>
          </a:xfrm>
        </p:spPr>
        <p:txBody>
          <a:bodyPr>
            <a:normAutofit/>
          </a:bodyPr>
          <a:lstStyle/>
          <a:p>
            <a:pPr marL="0" indent="0" rtl="0" eaLnBrk="1" latinLnBrk="0" hangingPunct="1">
              <a:buNone/>
            </a:pPr>
            <a:r>
              <a:rPr lang="en-US" sz="2800" kern="1200" dirty="0" smtClean="0">
                <a:solidFill>
                  <a:schemeClr val="tx1"/>
                </a:solidFill>
                <a:effectLst/>
                <a:latin typeface="+mn-lt"/>
                <a:ea typeface="+mn-ea"/>
                <a:cs typeface="+mn-cs"/>
              </a:rPr>
              <a:t>Dr. Bugs Bunny has completed a pilot study using 100 mice.  His preliminary data is very promising and supports moving forward with this infectious disease model.  Analgesics have been shown to interfere with the clinical course of the disease and cannot be used.  He requests an additional 2100 mice.</a:t>
            </a:r>
            <a:endParaRPr lang="en-US" dirty="0">
              <a:effectLst/>
            </a:endParaRPr>
          </a:p>
        </p:txBody>
      </p:sp>
      <p:pic>
        <p:nvPicPr>
          <p:cNvPr id="7" name="Content Placeholder 6" descr="Cartoon: Bugs Bunny"/>
          <p:cNvPicPr>
            <a:picLocks noGrp="1" noChangeAspect="1"/>
          </p:cNvPicPr>
          <p:nvPr>
            <p:ph sz="half" idx="2"/>
          </p:nvPr>
        </p:nvPicPr>
        <p:blipFill>
          <a:blip r:embed="rId2"/>
          <a:stretch>
            <a:fillRect/>
          </a:stretch>
        </p:blipFill>
        <p:spPr>
          <a:xfrm>
            <a:off x="7560919" y="2000797"/>
            <a:ext cx="3487241" cy="3502229"/>
          </a:xfrm>
          <a:prstGeom prst="rect">
            <a:avLst/>
          </a:prstGeom>
        </p:spPr>
      </p:pic>
    </p:spTree>
    <p:extLst>
      <p:ext uri="{BB962C8B-B14F-4D97-AF65-F5344CB8AC3E}">
        <p14:creationId xmlns:p14="http://schemas.microsoft.com/office/powerpoint/2010/main" val="124780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p Arrow Callout 7" descr="up arrow"/>
          <p:cNvSpPr/>
          <p:nvPr/>
        </p:nvSpPr>
        <p:spPr>
          <a:xfrm>
            <a:off x="3775859" y="2044933"/>
            <a:ext cx="7795455" cy="462187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4"/>
          </p:nvPr>
        </p:nvSpPr>
        <p:spPr>
          <a:xfrm>
            <a:off x="3775857" y="3873731"/>
            <a:ext cx="7762207" cy="2660073"/>
          </a:xfrm>
        </p:spPr>
        <p:txBody>
          <a:bodyPr>
            <a:noAutofit/>
          </a:bodyPr>
          <a:lstStyle/>
          <a:p>
            <a:pPr marL="228600" lvl="0" indent="-228600">
              <a:buFont typeface="Arial" panose="020B0604020202020204" pitchFamily="34" charset="0"/>
              <a:buChar char="•"/>
            </a:pPr>
            <a:r>
              <a:rPr lang="en-US" b="1" u="sng" dirty="0">
                <a:solidFill>
                  <a:schemeClr val="bg1"/>
                </a:solidFill>
              </a:rPr>
              <a:t>Define</a:t>
            </a:r>
            <a:r>
              <a:rPr lang="en-US" b="1" dirty="0">
                <a:solidFill>
                  <a:schemeClr val="bg1"/>
                </a:solidFill>
              </a:rPr>
              <a:t> a significant amendment based on our institutional policy</a:t>
            </a:r>
          </a:p>
          <a:p>
            <a:pPr marL="228600" lvl="0" indent="-228600">
              <a:buFont typeface="Arial" panose="020B0604020202020204" pitchFamily="34" charset="0"/>
              <a:buChar char="•"/>
            </a:pPr>
            <a:r>
              <a:rPr lang="en-US" b="1" u="sng" dirty="0">
                <a:solidFill>
                  <a:schemeClr val="bg1"/>
                </a:solidFill>
              </a:rPr>
              <a:t>Differentiate</a:t>
            </a:r>
            <a:r>
              <a:rPr lang="en-US" b="1" dirty="0">
                <a:solidFill>
                  <a:schemeClr val="bg1"/>
                </a:solidFill>
              </a:rPr>
              <a:t> between examples of significant or minor protocol amendments</a:t>
            </a:r>
          </a:p>
          <a:p>
            <a:pPr marL="228600" lvl="0" indent="-228600">
              <a:buFont typeface="Arial" panose="020B0604020202020204" pitchFamily="34" charset="0"/>
              <a:buChar char="•"/>
            </a:pPr>
            <a:r>
              <a:rPr lang="en-US" b="1" u="sng" dirty="0">
                <a:solidFill>
                  <a:schemeClr val="bg1"/>
                </a:solidFill>
              </a:rPr>
              <a:t>Predict</a:t>
            </a:r>
            <a:r>
              <a:rPr lang="en-US" b="1" dirty="0">
                <a:solidFill>
                  <a:schemeClr val="bg1"/>
                </a:solidFill>
              </a:rPr>
              <a:t> the proper method of IACUC review for significant amendments</a:t>
            </a:r>
          </a:p>
          <a:p>
            <a:endParaRPr lang="en-US" dirty="0">
              <a:solidFill>
                <a:schemeClr val="bg1"/>
              </a:solidFill>
            </a:endParaRPr>
          </a:p>
        </p:txBody>
      </p:sp>
      <p:sp>
        <p:nvSpPr>
          <p:cNvPr id="3" name="Text Placeholder 2"/>
          <p:cNvSpPr>
            <a:spLocks noGrp="1"/>
          </p:cNvSpPr>
          <p:nvPr>
            <p:ph type="body" idx="1"/>
          </p:nvPr>
        </p:nvSpPr>
        <p:spPr>
          <a:xfrm>
            <a:off x="555267" y="3802314"/>
            <a:ext cx="3467793" cy="919312"/>
          </a:xfrm>
        </p:spPr>
        <p:txBody>
          <a:bodyPr>
            <a:normAutofit/>
          </a:bodyPr>
          <a:lstStyle/>
          <a:p>
            <a:r>
              <a:rPr lang="en-US" sz="4400" dirty="0">
                <a:solidFill>
                  <a:schemeClr val="tx1"/>
                </a:solidFill>
                <a:latin typeface="+mj-lt"/>
                <a:ea typeface="+mj-ea"/>
                <a:cs typeface="+mj-cs"/>
              </a:rPr>
              <a:t>Objectives</a:t>
            </a:r>
          </a:p>
        </p:txBody>
      </p:sp>
      <p:sp>
        <p:nvSpPr>
          <p:cNvPr id="6" name="Rounded Rectangle 5" descr="rectangle"/>
          <p:cNvSpPr/>
          <p:nvPr/>
        </p:nvSpPr>
        <p:spPr>
          <a:xfrm>
            <a:off x="3775860" y="438112"/>
            <a:ext cx="7479572" cy="160682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13"/>
          </p:nvPr>
        </p:nvSpPr>
        <p:spPr>
          <a:xfrm>
            <a:off x="4339243" y="648393"/>
            <a:ext cx="7065513" cy="1850391"/>
          </a:xfrm>
        </p:spPr>
        <p:txBody>
          <a:bodyPr>
            <a:noAutofit/>
          </a:bodyPr>
          <a:lstStyle/>
          <a:p>
            <a:r>
              <a:rPr lang="en-US" b="1" dirty="0">
                <a:solidFill>
                  <a:schemeClr val="bg1"/>
                </a:solidFill>
              </a:rPr>
              <a:t>Understand ACME </a:t>
            </a:r>
            <a:r>
              <a:rPr lang="en-US" b="1" dirty="0" err="1">
                <a:solidFill>
                  <a:schemeClr val="bg1"/>
                </a:solidFill>
              </a:rPr>
              <a:t>Looniversity</a:t>
            </a:r>
            <a:r>
              <a:rPr lang="en-US" b="1" dirty="0">
                <a:solidFill>
                  <a:schemeClr val="bg1"/>
                </a:solidFill>
              </a:rPr>
              <a:t> policy for review and approval of significant amendments to ensure compliance</a:t>
            </a:r>
            <a:endParaRPr lang="en-US" b="1" dirty="0">
              <a:solidFill>
                <a:schemeClr val="bg1"/>
              </a:solidFill>
            </a:endParaRPr>
          </a:p>
        </p:txBody>
      </p:sp>
      <p:sp>
        <p:nvSpPr>
          <p:cNvPr id="2" name="Title 1"/>
          <p:cNvSpPr>
            <a:spLocks noGrp="1"/>
          </p:cNvSpPr>
          <p:nvPr>
            <p:ph type="title"/>
          </p:nvPr>
        </p:nvSpPr>
        <p:spPr>
          <a:xfrm>
            <a:off x="555267" y="597672"/>
            <a:ext cx="4365567" cy="1091675"/>
          </a:xfrm>
        </p:spPr>
        <p:txBody>
          <a:bodyPr/>
          <a:lstStyle/>
          <a:p>
            <a:r>
              <a:rPr lang="en-US" dirty="0" smtClean="0"/>
              <a:t>Goal</a:t>
            </a:r>
            <a:endParaRPr lang="en-US" dirty="0"/>
          </a:p>
        </p:txBody>
      </p:sp>
    </p:spTree>
    <p:extLst>
      <p:ext uri="{BB962C8B-B14F-4D97-AF65-F5344CB8AC3E}">
        <p14:creationId xmlns:p14="http://schemas.microsoft.com/office/powerpoint/2010/main" val="444203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Assessments 1/3</a:t>
            </a:r>
            <a:endParaRPr lang="en-US" dirty="0"/>
          </a:p>
        </p:txBody>
      </p:sp>
      <p:sp>
        <p:nvSpPr>
          <p:cNvPr id="3" name="Content Placeholder 2"/>
          <p:cNvSpPr>
            <a:spLocks noGrp="1"/>
          </p:cNvSpPr>
          <p:nvPr>
            <p:ph idx="1"/>
          </p:nvPr>
        </p:nvSpPr>
        <p:spPr/>
        <p:txBody>
          <a:bodyPr/>
          <a:lstStyle/>
          <a:p>
            <a:pPr marL="0" marR="0" lvl="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Select the appropriate definition(s) of a significant protocol amendment:</a:t>
            </a:r>
          </a:p>
          <a:p>
            <a:pPr marL="800100" lvl="1" indent="-342900">
              <a:lnSpc>
                <a:spcPct val="115000"/>
              </a:lnSpc>
              <a:spcBef>
                <a:spcPts val="0"/>
              </a:spcBef>
              <a:buFont typeface="+mj-lt"/>
              <a:buAutoNum type="alphaLcParenR"/>
            </a:pPr>
            <a:r>
              <a:rPr lang="en-US" dirty="0">
                <a:latin typeface="Calibri" panose="020F0502020204030204" pitchFamily="34" charset="0"/>
                <a:ea typeface="Calibri" panose="020F0502020204030204" pitchFamily="34" charset="0"/>
                <a:cs typeface="Times New Roman" panose="02020603050405020304" pitchFamily="18" charset="0"/>
              </a:rPr>
              <a:t>a change that directly impacts the animals and the research</a:t>
            </a:r>
          </a:p>
          <a:p>
            <a:pPr marL="800100" lvl="1" indent="-342900">
              <a:lnSpc>
                <a:spcPct val="115000"/>
              </a:lnSpc>
              <a:spcBef>
                <a:spcPts val="0"/>
              </a:spcBef>
              <a:buFont typeface="+mj-lt"/>
              <a:buAutoNum type="alphaLcParenR"/>
            </a:pP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a change to the protocol that substantially alters or affects the overall study </a:t>
            </a: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objectives/rationale</a:t>
            </a:r>
          </a:p>
          <a:p>
            <a:pPr marL="800100" lvl="1" indent="-342900">
              <a:lnSpc>
                <a:spcPct val="115000"/>
              </a:lnSpc>
              <a:spcBef>
                <a:spcPts val="0"/>
              </a:spcBef>
              <a:buFont typeface="+mj-lt"/>
              <a:buAutoNum type="alphaLcParen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change that impacts personnel safety</a:t>
            </a:r>
          </a:p>
          <a:p>
            <a:pPr marL="800100" lvl="1" indent="-342900">
              <a:lnSpc>
                <a:spcPct val="115000"/>
              </a:lnSpc>
              <a:spcBef>
                <a:spcPts val="0"/>
              </a:spcBef>
              <a:buFont typeface="+mj-lt"/>
              <a:buAutoNum type="alphaLcParen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 change in funding source</a:t>
            </a:r>
          </a:p>
          <a:p>
            <a:pPr marL="457200" lvl="1" indent="0">
              <a:lnSpc>
                <a:spcPct val="115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None/>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1000"/>
              </a:spcAft>
              <a:buNone/>
            </a:pPr>
            <a:endParaRPr lang="en-US" dirty="0"/>
          </a:p>
        </p:txBody>
      </p:sp>
    </p:spTree>
    <p:extLst>
      <p:ext uri="{BB962C8B-B14F-4D97-AF65-F5344CB8AC3E}">
        <p14:creationId xmlns:p14="http://schemas.microsoft.com/office/powerpoint/2010/main" val="4255348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Assessments 2/3</a:t>
            </a:r>
            <a:endParaRPr lang="en-US" dirty="0"/>
          </a:p>
        </p:txBody>
      </p:sp>
      <p:sp>
        <p:nvSpPr>
          <p:cNvPr id="3" name="Content Placeholder 2"/>
          <p:cNvSpPr>
            <a:spLocks noGrp="1"/>
          </p:cNvSpPr>
          <p:nvPr>
            <p:ph idx="1"/>
          </p:nvPr>
        </p:nvSpPr>
        <p:spPr/>
        <p:txBody>
          <a:bodyPr>
            <a:normAutofit fontScale="85000" lnSpcReduction="10000"/>
          </a:bodyPr>
          <a:lstStyle/>
          <a:p>
            <a:pPr marL="0" marR="0" lvl="0" indent="0">
              <a:lnSpc>
                <a:spcPct val="115000"/>
              </a:lnSpc>
              <a:spcBef>
                <a:spcPts val="0"/>
              </a:spcBef>
              <a:spcAft>
                <a:spcPts val="10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Classify the activities on </a:t>
            </a:r>
            <a:r>
              <a:rPr lang="en-US" dirty="0">
                <a:latin typeface="Calibri" panose="020F0502020204030204" pitchFamily="34" charset="0"/>
                <a:ea typeface="Calibri" panose="020F0502020204030204" pitchFamily="34" charset="0"/>
                <a:cs typeface="Times New Roman" panose="02020603050405020304" pitchFamily="18" charset="0"/>
              </a:rPr>
              <a:t>this </a:t>
            </a:r>
            <a:r>
              <a:rPr lang="en-US" dirty="0" smtClean="0">
                <a:latin typeface="Calibri" panose="020F0502020204030204" pitchFamily="34" charset="0"/>
                <a:ea typeface="Calibri" panose="020F0502020204030204" pitchFamily="34" charset="0"/>
                <a:cs typeface="Times New Roman" panose="02020603050405020304" pitchFamily="18" charset="0"/>
              </a:rPr>
              <a:t>list as (S) Significant or (M) Minor protocol changes: </a:t>
            </a:r>
          </a:p>
          <a:p>
            <a:pPr marL="0" marR="0" lvl="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______</a:t>
            </a:r>
            <a:r>
              <a:rPr lang="en-US" dirty="0">
                <a:latin typeface="Calibri" panose="020F0502020204030204" pitchFamily="34" charset="0"/>
                <a:ea typeface="Calibri" panose="020F0502020204030204" pitchFamily="34" charset="0"/>
                <a:cs typeface="Times New Roman" panose="02020603050405020304" pitchFamily="18" charset="0"/>
              </a:rPr>
              <a:t>changes from non-survival to survival procedures</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______changes in study objectives</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______changes in species</a:t>
            </a:r>
          </a:p>
          <a:p>
            <a:pPr marR="0" indent="0">
              <a:lnSpc>
                <a:spcPct val="115000"/>
              </a:lnSpc>
              <a:spcBef>
                <a:spcPts val="0"/>
              </a:spcBef>
              <a:spcAft>
                <a:spcPts val="100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______add/change </a:t>
            </a:r>
            <a:r>
              <a:rPr lang="en-US" dirty="0">
                <a:latin typeface="Calibri" panose="020F0502020204030204" pitchFamily="34" charset="0"/>
                <a:ea typeface="Calibri" panose="020F0502020204030204" pitchFamily="34" charset="0"/>
                <a:cs typeface="Times New Roman" panose="02020603050405020304" pitchFamily="18" charset="0"/>
              </a:rPr>
              <a:t>in Research Technician</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______changes in Principal Investigator</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______changes in housing location</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______changes that impact personnel safety</a:t>
            </a:r>
          </a:p>
          <a:p>
            <a:endParaRPr lang="en-US" dirty="0"/>
          </a:p>
        </p:txBody>
      </p:sp>
    </p:spTree>
    <p:extLst>
      <p:ext uri="{BB962C8B-B14F-4D97-AF65-F5344CB8AC3E}">
        <p14:creationId xmlns:p14="http://schemas.microsoft.com/office/powerpoint/2010/main" val="2258640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Summative Assessments 3/3</a:t>
            </a:r>
            <a:endParaRPr lang="en-US" dirty="0"/>
          </a:p>
        </p:txBody>
      </p:sp>
      <p:sp>
        <p:nvSpPr>
          <p:cNvPr id="3" name="Content Placeholder 2"/>
          <p:cNvSpPr>
            <a:spLocks noGrp="1"/>
          </p:cNvSpPr>
          <p:nvPr>
            <p:ph idx="1"/>
          </p:nvPr>
        </p:nvSpPr>
        <p:spPr/>
        <p:txBody>
          <a:bodyPr>
            <a:normAutofit lnSpcReduction="10000"/>
          </a:bodyPr>
          <a:lstStyle/>
          <a:p>
            <a:pPr marL="0" marR="0" lvl="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Match the </a:t>
            </a:r>
            <a:r>
              <a:rPr lang="en-US" dirty="0" smtClean="0">
                <a:latin typeface="Calibri" panose="020F0502020204030204" pitchFamily="34" charset="0"/>
                <a:ea typeface="Calibri" panose="020F0502020204030204" pitchFamily="34" charset="0"/>
                <a:cs typeface="Times New Roman" panose="02020603050405020304" pitchFamily="18" charset="0"/>
              </a:rPr>
              <a:t>review method to the </a:t>
            </a:r>
            <a:r>
              <a:rPr lang="en-US" smtClean="0">
                <a:latin typeface="Calibri" panose="020F0502020204030204" pitchFamily="34" charset="0"/>
                <a:ea typeface="Calibri" panose="020F0502020204030204" pitchFamily="34" charset="0"/>
                <a:cs typeface="Times New Roman" panose="02020603050405020304" pitchFamily="18" charset="0"/>
              </a:rPr>
              <a:t>significant change per </a:t>
            </a:r>
            <a:r>
              <a:rPr lang="en-US" dirty="0">
                <a:latin typeface="Calibri" panose="020F0502020204030204" pitchFamily="34" charset="0"/>
                <a:ea typeface="Calibri" panose="020F0502020204030204" pitchFamily="34" charset="0"/>
                <a:cs typeface="Times New Roman" panose="02020603050405020304" pitchFamily="18" charset="0"/>
              </a:rPr>
              <a:t>Institutional </a:t>
            </a:r>
            <a:r>
              <a:rPr lang="en-US" dirty="0" smtClean="0">
                <a:latin typeface="Calibri" panose="020F0502020204030204" pitchFamily="34" charset="0"/>
                <a:ea typeface="Calibri" panose="020F0502020204030204" pitchFamily="34" charset="0"/>
                <a:cs typeface="Times New Roman" panose="02020603050405020304" pitchFamily="18" charset="0"/>
              </a:rPr>
              <a:t>policy and justify your answer: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A=FCR		_______ Change in analgesic</a:t>
            </a:r>
          </a:p>
          <a:p>
            <a:pPr marR="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B=DMR		_______ Adding a Category E procedure</a:t>
            </a:r>
          </a:p>
          <a:p>
            <a:pPr marR="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C=VVC		_______ Change in </a:t>
            </a:r>
            <a:r>
              <a:rPr lang="en-US" dirty="0" smtClean="0">
                <a:latin typeface="Calibri" panose="020F0502020204030204" pitchFamily="34" charset="0"/>
                <a:ea typeface="Calibri" panose="020F0502020204030204" pitchFamily="34" charset="0"/>
                <a:cs typeface="Times New Roman" panose="02020603050405020304" pitchFamily="18" charset="0"/>
              </a:rPr>
              <a:t>PI</a:t>
            </a:r>
          </a:p>
          <a:p>
            <a:pPr marR="0" indent="0">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100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717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3982"/>
            <a:ext cx="10515600" cy="1325563"/>
          </a:xfrm>
        </p:spPr>
        <p:txBody>
          <a:bodyPr/>
          <a:lstStyle/>
          <a:p>
            <a:pPr algn="ctr"/>
            <a:r>
              <a:rPr lang="en-US" dirty="0" smtClean="0">
                <a:latin typeface="Showcard Gothic" panose="04020904020102020604" pitchFamily="82" charset="0"/>
              </a:rPr>
              <a:t>Welcome new Principal Investigators!</a:t>
            </a:r>
            <a:endParaRPr lang="en-US" dirty="0">
              <a:latin typeface="Showcard Gothic" panose="04020904020102020604" pitchFamily="82" charset="0"/>
            </a:endParaRPr>
          </a:p>
        </p:txBody>
      </p:sp>
      <p:pic>
        <p:nvPicPr>
          <p:cNvPr id="4" name="Content Placeholder 3" descr="Looniversity cartoon"/>
          <p:cNvPicPr>
            <a:picLocks noGrp="1" noChangeAspect="1"/>
          </p:cNvPicPr>
          <p:nvPr>
            <p:ph idx="1"/>
          </p:nvPr>
        </p:nvPicPr>
        <p:blipFill>
          <a:blip r:embed="rId2"/>
          <a:stretch>
            <a:fillRect/>
          </a:stretch>
        </p:blipFill>
        <p:spPr>
          <a:xfrm>
            <a:off x="3075894" y="1799545"/>
            <a:ext cx="6040211" cy="4565276"/>
          </a:xfrm>
          <a:prstGeom prst="rect">
            <a:avLst/>
          </a:prstGeom>
        </p:spPr>
      </p:pic>
    </p:spTree>
    <p:extLst>
      <p:ext uri="{BB962C8B-B14F-4D97-AF65-F5344CB8AC3E}">
        <p14:creationId xmlns:p14="http://schemas.microsoft.com/office/powerpoint/2010/main" val="3704732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Looney Tunes - That's all Folks!"/>
          <p:cNvPicPr>
            <a:picLocks noChangeAspect="1"/>
          </p:cNvPicPr>
          <p:nvPr/>
        </p:nvPicPr>
        <p:blipFill>
          <a:blip r:embed="rId2"/>
          <a:stretch>
            <a:fillRect/>
          </a:stretch>
        </p:blipFill>
        <p:spPr>
          <a:xfrm>
            <a:off x="2194034" y="1094062"/>
            <a:ext cx="6858000" cy="5048250"/>
          </a:xfrm>
          <a:prstGeom prst="rect">
            <a:avLst/>
          </a:prstGeom>
        </p:spPr>
      </p:pic>
    </p:spTree>
    <p:extLst>
      <p:ext uri="{BB962C8B-B14F-4D97-AF65-F5344CB8AC3E}">
        <p14:creationId xmlns:p14="http://schemas.microsoft.com/office/powerpoint/2010/main" val="559910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4"/>
          </p:nvPr>
        </p:nvSpPr>
        <p:spPr>
          <a:xfrm>
            <a:off x="4189615" y="3042458"/>
            <a:ext cx="7348450" cy="3134505"/>
          </a:xfrm>
        </p:spPr>
        <p:txBody>
          <a:bodyPr>
            <a:noAutofit/>
          </a:bodyPr>
          <a:lstStyle/>
          <a:p>
            <a:pPr marL="228600" lvl="0" indent="-228600">
              <a:buFont typeface="Arial" panose="020B0604020202020204" pitchFamily="34" charset="0"/>
              <a:buChar char="•"/>
            </a:pPr>
            <a:r>
              <a:rPr lang="en-US" sz="3200" b="1" u="sng" dirty="0"/>
              <a:t>Define</a:t>
            </a:r>
            <a:r>
              <a:rPr lang="en-US" sz="3200" b="1" dirty="0"/>
              <a:t> a significant amendment based on our institutional policy</a:t>
            </a:r>
          </a:p>
          <a:p>
            <a:pPr marL="228600" lvl="0" indent="-228600">
              <a:buFont typeface="Arial" panose="020B0604020202020204" pitchFamily="34" charset="0"/>
              <a:buChar char="•"/>
            </a:pPr>
            <a:r>
              <a:rPr lang="en-US" sz="3200" b="1" u="sng" dirty="0"/>
              <a:t>Differentiate</a:t>
            </a:r>
            <a:r>
              <a:rPr lang="en-US" sz="3200" b="1" dirty="0"/>
              <a:t> between examples of significant or minor protocol amendments</a:t>
            </a:r>
          </a:p>
          <a:p>
            <a:pPr marL="228600" lvl="0" indent="-228600">
              <a:buFont typeface="Arial" panose="020B0604020202020204" pitchFamily="34" charset="0"/>
              <a:buChar char="•"/>
            </a:pPr>
            <a:r>
              <a:rPr lang="en-US" sz="3200" b="1" u="sng" dirty="0"/>
              <a:t>Predict</a:t>
            </a:r>
            <a:r>
              <a:rPr lang="en-US" sz="3200" b="1" dirty="0"/>
              <a:t> the proper method of IACUC review for significant amendments</a:t>
            </a:r>
          </a:p>
          <a:p>
            <a:endParaRPr lang="en-US" sz="3200" dirty="0"/>
          </a:p>
        </p:txBody>
      </p:sp>
      <p:sp>
        <p:nvSpPr>
          <p:cNvPr id="7" name="Rounded Rectangle 6" descr="rectangle"/>
          <p:cNvSpPr/>
          <p:nvPr/>
        </p:nvSpPr>
        <p:spPr>
          <a:xfrm>
            <a:off x="4058493" y="2910497"/>
            <a:ext cx="7479572" cy="37729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3355975"/>
            <a:ext cx="3467793" cy="1116272"/>
          </a:xfrm>
        </p:spPr>
        <p:txBody>
          <a:bodyPr>
            <a:normAutofit/>
          </a:bodyPr>
          <a:lstStyle/>
          <a:p>
            <a:r>
              <a:rPr lang="en-US" sz="4400" dirty="0">
                <a:solidFill>
                  <a:schemeClr val="tx1"/>
                </a:solidFill>
                <a:latin typeface="+mj-lt"/>
                <a:ea typeface="+mj-ea"/>
                <a:cs typeface="+mj-cs"/>
              </a:rPr>
              <a:t>Objectives</a:t>
            </a:r>
          </a:p>
        </p:txBody>
      </p:sp>
      <p:sp>
        <p:nvSpPr>
          <p:cNvPr id="4" name="Content Placeholder 3"/>
          <p:cNvSpPr>
            <a:spLocks noGrp="1"/>
          </p:cNvSpPr>
          <p:nvPr>
            <p:ph sz="half" idx="13"/>
          </p:nvPr>
        </p:nvSpPr>
        <p:spPr>
          <a:xfrm>
            <a:off x="4305993" y="884970"/>
            <a:ext cx="7098764" cy="1713564"/>
          </a:xfrm>
        </p:spPr>
        <p:txBody>
          <a:bodyPr>
            <a:noAutofit/>
          </a:bodyPr>
          <a:lstStyle/>
          <a:p>
            <a:r>
              <a:rPr lang="en-US" sz="3200" b="1" dirty="0"/>
              <a:t>Understand ACME </a:t>
            </a:r>
            <a:r>
              <a:rPr lang="en-US" sz="3200" b="1" dirty="0" err="1"/>
              <a:t>Looniversity</a:t>
            </a:r>
            <a:r>
              <a:rPr lang="en-US" sz="3200" b="1" dirty="0"/>
              <a:t> policy for review and approval of significant amendments to ensure compliance</a:t>
            </a:r>
            <a:endParaRPr lang="en-US" sz="3200" b="1" dirty="0"/>
          </a:p>
        </p:txBody>
      </p:sp>
      <p:sp>
        <p:nvSpPr>
          <p:cNvPr id="6" name="Rounded Rectangle 5" descr="rectangle"/>
          <p:cNvSpPr/>
          <p:nvPr/>
        </p:nvSpPr>
        <p:spPr>
          <a:xfrm>
            <a:off x="4058493" y="573007"/>
            <a:ext cx="7479572" cy="190731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863885"/>
            <a:ext cx="4365567" cy="1325563"/>
          </a:xfrm>
        </p:spPr>
        <p:txBody>
          <a:bodyPr/>
          <a:lstStyle/>
          <a:p>
            <a:r>
              <a:rPr lang="en-US" dirty="0" smtClean="0"/>
              <a:t>Goal</a:t>
            </a:r>
            <a:endParaRPr lang="en-US" dirty="0"/>
          </a:p>
        </p:txBody>
      </p:sp>
    </p:spTree>
    <p:extLst>
      <p:ext uri="{BB962C8B-B14F-4D97-AF65-F5344CB8AC3E}">
        <p14:creationId xmlns:p14="http://schemas.microsoft.com/office/powerpoint/2010/main" val="254272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Wile E. Coyote"/>
          <p:cNvPicPr>
            <a:picLocks noChangeAspect="1"/>
          </p:cNvPicPr>
          <p:nvPr/>
        </p:nvPicPr>
        <p:blipFill>
          <a:blip r:embed="rId2"/>
          <a:stretch>
            <a:fillRect/>
          </a:stretch>
        </p:blipFill>
        <p:spPr>
          <a:xfrm>
            <a:off x="3692978" y="3870097"/>
            <a:ext cx="4523489" cy="2768375"/>
          </a:xfrm>
          <a:prstGeom prst="rect">
            <a:avLst/>
          </a:prstGeom>
        </p:spPr>
      </p:pic>
      <p:sp>
        <p:nvSpPr>
          <p:cNvPr id="3" name="Content Placeholder 2"/>
          <p:cNvSpPr>
            <a:spLocks noGrp="1"/>
          </p:cNvSpPr>
          <p:nvPr>
            <p:ph idx="1"/>
          </p:nvPr>
        </p:nvSpPr>
        <p:spPr/>
        <p:txBody>
          <a:bodyPr/>
          <a:lstStyle/>
          <a:p>
            <a:pPr marL="0" indent="0">
              <a:buNone/>
            </a:pPr>
            <a:r>
              <a:rPr lang="en-US" dirty="0" smtClean="0"/>
              <a:t>Changes that have, or have the potential to have, negative impact on animal welfare.  In addition some activities that may not have a direct impact on animal welfare are also considered to be significant.  </a:t>
            </a:r>
            <a:endParaRPr lang="en-US" dirty="0"/>
          </a:p>
          <a:p>
            <a:pPr marL="0" indent="0">
              <a:buNone/>
            </a:pPr>
            <a:r>
              <a:rPr lang="en-US" dirty="0" smtClean="0"/>
              <a:t> OLAW Guidance (NOT-OD-14-126)</a:t>
            </a:r>
          </a:p>
          <a:p>
            <a:pPr marL="0" indent="0">
              <a:buNone/>
            </a:pPr>
            <a:endParaRPr lang="en-US" dirty="0"/>
          </a:p>
        </p:txBody>
      </p:sp>
      <p:sp>
        <p:nvSpPr>
          <p:cNvPr id="2" name="Title 1"/>
          <p:cNvSpPr>
            <a:spLocks noGrp="1"/>
          </p:cNvSpPr>
          <p:nvPr>
            <p:ph type="title"/>
          </p:nvPr>
        </p:nvSpPr>
        <p:spPr/>
        <p:txBody>
          <a:bodyPr/>
          <a:lstStyle/>
          <a:p>
            <a:r>
              <a:rPr lang="en-US" dirty="0" smtClean="0"/>
              <a:t>Definition of Significant Change</a:t>
            </a:r>
            <a:endParaRPr lang="en-US" dirty="0"/>
          </a:p>
        </p:txBody>
      </p:sp>
    </p:spTree>
    <p:extLst>
      <p:ext uri="{BB962C8B-B14F-4D97-AF65-F5344CB8AC3E}">
        <p14:creationId xmlns:p14="http://schemas.microsoft.com/office/powerpoint/2010/main" val="55956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5003" y="2493816"/>
            <a:ext cx="6648797" cy="3766272"/>
          </a:xfrm>
        </p:spPr>
        <p:txBody>
          <a:bodyPr>
            <a:normAutofit fontScale="77500" lnSpcReduction="20000"/>
          </a:bodyPr>
          <a:lstStyle/>
          <a:p>
            <a:pPr marL="0" indent="0">
              <a:lnSpc>
                <a:spcPct val="107000"/>
              </a:lnSpc>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Criteria &amp; Process for Amendments to IACUC Protocols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All amendments to IACUC Protocols must be reviewed by the IACUC before implementation. </a:t>
            </a:r>
          </a:p>
          <a:p>
            <a:pPr marL="0" indent="0">
              <a:lnSpc>
                <a:spcPct val="107000"/>
              </a:lnSpc>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Amendments are reviewed through one of the following methods:</a:t>
            </a:r>
          </a:p>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Administrative Review</a:t>
            </a:r>
          </a:p>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Designated Member Review (DMR)</a:t>
            </a:r>
          </a:p>
          <a:p>
            <a:pPr>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Full Committee Review (FCR)</a:t>
            </a:r>
          </a:p>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Veterinary Verification and Consultation (VVC)</a:t>
            </a:r>
          </a:p>
          <a:p>
            <a:pPr marL="0" indent="0">
              <a:buNone/>
            </a:pPr>
            <a:endParaRPr lang="en-US" dirty="0"/>
          </a:p>
        </p:txBody>
      </p:sp>
      <p:sp>
        <p:nvSpPr>
          <p:cNvPr id="4" name="Oval 3" descr="oval"/>
          <p:cNvSpPr/>
          <p:nvPr/>
        </p:nvSpPr>
        <p:spPr>
          <a:xfrm>
            <a:off x="4027717" y="1346449"/>
            <a:ext cx="7707086" cy="5320358"/>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 policy document"/>
          <p:cNvPicPr>
            <a:picLocks noChangeAspect="1"/>
          </p:cNvPicPr>
          <p:nvPr/>
        </p:nvPicPr>
        <p:blipFill>
          <a:blip r:embed="rId2"/>
          <a:stretch>
            <a:fillRect/>
          </a:stretch>
        </p:blipFill>
        <p:spPr>
          <a:xfrm>
            <a:off x="861635" y="1614521"/>
            <a:ext cx="3033763" cy="4278441"/>
          </a:xfrm>
          <a:prstGeom prst="rect">
            <a:avLst/>
          </a:prstGeom>
        </p:spPr>
      </p:pic>
      <p:cxnSp>
        <p:nvCxnSpPr>
          <p:cNvPr id="8" name="Straight Connector 7" descr="line"/>
          <p:cNvCxnSpPr/>
          <p:nvPr/>
        </p:nvCxnSpPr>
        <p:spPr>
          <a:xfrm>
            <a:off x="2133600" y="3035237"/>
            <a:ext cx="1894117" cy="1341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line"/>
          <p:cNvCxnSpPr/>
          <p:nvPr/>
        </p:nvCxnSpPr>
        <p:spPr>
          <a:xfrm flipV="1">
            <a:off x="2155371" y="1346449"/>
            <a:ext cx="5486400" cy="55367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descr="oval"/>
          <p:cNvSpPr/>
          <p:nvPr/>
        </p:nvSpPr>
        <p:spPr>
          <a:xfrm>
            <a:off x="819807" y="1900119"/>
            <a:ext cx="2885090" cy="1135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ACME LOONIVERSITY IACUC AMENDMENT POLICY </a:t>
            </a:r>
            <a:br>
              <a:rPr lang="en-US" dirty="0"/>
            </a:br>
            <a:endParaRPr lang="en-US" dirty="0"/>
          </a:p>
        </p:txBody>
      </p:sp>
    </p:spTree>
    <p:extLst>
      <p:ext uri="{BB962C8B-B14F-4D97-AF65-F5344CB8AC3E}">
        <p14:creationId xmlns:p14="http://schemas.microsoft.com/office/powerpoint/2010/main" val="173468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6862" y="2244439"/>
            <a:ext cx="6376938" cy="3766272"/>
          </a:xfrm>
        </p:spPr>
        <p:txBody>
          <a:bodyPr>
            <a:normAutofit/>
          </a:bodyPr>
          <a:lstStyle/>
          <a:p>
            <a:pPr marL="0" indent="0">
              <a:lnSpc>
                <a:spcPct val="107000"/>
              </a:lnSpc>
              <a:spcAft>
                <a:spcPts val="800"/>
              </a:spcAft>
              <a:buNone/>
            </a:pPr>
            <a:r>
              <a:rPr lang="en-US" sz="2200" b="1" dirty="0">
                <a:latin typeface="Calibri" panose="020F0502020204030204" pitchFamily="34" charset="0"/>
                <a:ea typeface="Calibri" panose="020F0502020204030204" pitchFamily="34" charset="0"/>
                <a:cs typeface="Times New Roman" panose="02020603050405020304" pitchFamily="18" charset="0"/>
              </a:rPr>
              <a:t>ADMINISTRATIVE REVIEW (MINOR):</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Personnel changes (excluding PI) </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Reduction in the proposed number of animals</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Refinement in techniques to be less invasive</a:t>
            </a:r>
          </a:p>
          <a:p>
            <a:pPr>
              <a:lnSpc>
                <a:spcPct val="107000"/>
              </a:lnSpc>
              <a:spcBef>
                <a:spcPts val="0"/>
              </a:spcBef>
            </a:pPr>
            <a:r>
              <a:rPr lang="en-US" sz="2200" dirty="0">
                <a:latin typeface="Calibri" panose="020F0502020204030204" pitchFamily="34" charset="0"/>
                <a:ea typeface="Calibri" panose="020F0502020204030204" pitchFamily="34" charset="0"/>
                <a:cs typeface="Times New Roman" panose="02020603050405020304" pitchFamily="18" charset="0"/>
              </a:rPr>
              <a:t>One-time addition of up to 10% of the total animal numbers requested (mice and rats only)</a:t>
            </a:r>
          </a:p>
          <a:p>
            <a:pPr>
              <a:lnSpc>
                <a:spcPct val="107000"/>
              </a:lnSpc>
              <a:spcBef>
                <a:spcPts val="0"/>
              </a:spcBef>
              <a:spcAft>
                <a:spcPts val="800"/>
              </a:spcAft>
            </a:pPr>
            <a:r>
              <a:rPr lang="en-US" sz="2200" dirty="0">
                <a:latin typeface="Calibri" panose="020F0502020204030204" pitchFamily="34" charset="0"/>
                <a:ea typeface="Calibri" panose="020F0502020204030204" pitchFamily="34" charset="0"/>
                <a:cs typeface="Times New Roman" panose="02020603050405020304" pitchFamily="18" charset="0"/>
              </a:rPr>
              <a:t>Change in strain of mouse</a:t>
            </a:r>
          </a:p>
          <a:p>
            <a:pPr marL="0" indent="0">
              <a:buNone/>
            </a:pPr>
            <a:r>
              <a:rPr lang="en-US" sz="2000" i="1" dirty="0"/>
              <a:t>Minor Changes- no impact on animal welfare that can be reviewed by the IACUC office staff only. </a:t>
            </a:r>
          </a:p>
        </p:txBody>
      </p:sp>
      <p:sp>
        <p:nvSpPr>
          <p:cNvPr id="4" name="Oval 3" descr="oval"/>
          <p:cNvSpPr/>
          <p:nvPr/>
        </p:nvSpPr>
        <p:spPr>
          <a:xfrm>
            <a:off x="4027717" y="1346449"/>
            <a:ext cx="7707086" cy="5320358"/>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 policy document"/>
          <p:cNvPicPr>
            <a:picLocks noChangeAspect="1"/>
          </p:cNvPicPr>
          <p:nvPr/>
        </p:nvPicPr>
        <p:blipFill>
          <a:blip r:embed="rId2"/>
          <a:stretch>
            <a:fillRect/>
          </a:stretch>
        </p:blipFill>
        <p:spPr>
          <a:xfrm>
            <a:off x="861635" y="1614521"/>
            <a:ext cx="3033763" cy="4278441"/>
          </a:xfrm>
          <a:prstGeom prst="rect">
            <a:avLst/>
          </a:prstGeom>
        </p:spPr>
      </p:pic>
      <p:cxnSp>
        <p:nvCxnSpPr>
          <p:cNvPr id="8" name="Straight Connector 7" descr="line"/>
          <p:cNvCxnSpPr/>
          <p:nvPr/>
        </p:nvCxnSpPr>
        <p:spPr>
          <a:xfrm>
            <a:off x="2558297" y="3817474"/>
            <a:ext cx="1894117" cy="1341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line"/>
          <p:cNvCxnSpPr/>
          <p:nvPr/>
        </p:nvCxnSpPr>
        <p:spPr>
          <a:xfrm flipV="1">
            <a:off x="2378516" y="1588343"/>
            <a:ext cx="3972408" cy="1025822"/>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descr="oval"/>
          <p:cNvSpPr/>
          <p:nvPr/>
        </p:nvSpPr>
        <p:spPr>
          <a:xfrm>
            <a:off x="819807" y="2648260"/>
            <a:ext cx="2885090" cy="1135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ACME LOONIVERSITY IACUC AMENDMENT POLICY </a:t>
            </a:r>
            <a:br>
              <a:rPr lang="en-US" dirty="0"/>
            </a:br>
            <a:endParaRPr lang="en-US" dirty="0"/>
          </a:p>
        </p:txBody>
      </p:sp>
    </p:spTree>
    <p:extLst>
      <p:ext uri="{BB962C8B-B14F-4D97-AF65-F5344CB8AC3E}">
        <p14:creationId xmlns:p14="http://schemas.microsoft.com/office/powerpoint/2010/main" val="211603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1508" y="2327564"/>
            <a:ext cx="7012489" cy="3766272"/>
          </a:xfrm>
        </p:spPr>
        <p:txBody>
          <a:bodyPr>
            <a:normAutofit/>
          </a:bodyPr>
          <a:lstStyle/>
          <a:p>
            <a:pPr marL="0" indent="0" rtl="0" eaLnBrk="1" latinLnBrk="0" hangingPunct="1">
              <a:spcBef>
                <a:spcPts val="0"/>
              </a:spcBef>
              <a:spcAft>
                <a:spcPts val="300"/>
              </a:spcAft>
              <a:buNone/>
            </a:pPr>
            <a:r>
              <a:rPr lang="en-US" sz="2200" b="1" kern="1200" dirty="0" smtClean="0">
                <a:solidFill>
                  <a:schemeClr val="tx1"/>
                </a:solidFill>
                <a:effectLst/>
              </a:rPr>
              <a:t>DESIGNATED MEMBER REVIEW- DMR (SIGNIFICANT):</a:t>
            </a:r>
            <a:endParaRPr lang="en-US" sz="2200" dirty="0" smtClean="0">
              <a:effectLst/>
            </a:endParaRPr>
          </a:p>
          <a:p>
            <a:pPr rtl="0" eaLnBrk="1" latinLnBrk="0" hangingPunct="1">
              <a:lnSpc>
                <a:spcPct val="100000"/>
              </a:lnSpc>
              <a:spcBef>
                <a:spcPts val="0"/>
              </a:spcBef>
              <a:spcAft>
                <a:spcPts val="300"/>
              </a:spcAft>
            </a:pPr>
            <a:r>
              <a:rPr lang="en-US" sz="2200" kern="1200" dirty="0" smtClean="0">
                <a:solidFill>
                  <a:schemeClr val="tx1"/>
                </a:solidFill>
                <a:effectLst/>
              </a:rPr>
              <a:t>Addition of &gt;10% of the total animal numbers </a:t>
            </a:r>
            <a:br>
              <a:rPr lang="en-US" sz="2200" kern="1200" dirty="0" smtClean="0">
                <a:solidFill>
                  <a:schemeClr val="tx1"/>
                </a:solidFill>
                <a:effectLst/>
              </a:rPr>
            </a:br>
            <a:r>
              <a:rPr lang="en-US" sz="2200" kern="1200" dirty="0" smtClean="0">
                <a:solidFill>
                  <a:schemeClr val="tx1"/>
                </a:solidFill>
                <a:effectLst/>
              </a:rPr>
              <a:t>requested (mice and rats)</a:t>
            </a:r>
            <a:endParaRPr lang="en-US" sz="2200" dirty="0" smtClean="0">
              <a:effectLst/>
            </a:endParaRPr>
          </a:p>
          <a:p>
            <a:pPr rtl="0" eaLnBrk="1" latinLnBrk="0" hangingPunct="1">
              <a:lnSpc>
                <a:spcPct val="100000"/>
              </a:lnSpc>
              <a:spcBef>
                <a:spcPts val="0"/>
              </a:spcBef>
              <a:spcAft>
                <a:spcPts val="300"/>
              </a:spcAft>
            </a:pPr>
            <a:r>
              <a:rPr lang="en-US" sz="2200" kern="1200" dirty="0" smtClean="0">
                <a:solidFill>
                  <a:schemeClr val="tx1"/>
                </a:solidFill>
                <a:effectLst/>
              </a:rPr>
              <a:t>Addition of animal numbers for USDA covered species</a:t>
            </a:r>
            <a:endParaRPr lang="en-US" sz="2200" dirty="0" smtClean="0">
              <a:effectLst/>
            </a:endParaRPr>
          </a:p>
          <a:p>
            <a:pPr rtl="0" eaLnBrk="1" latinLnBrk="0" hangingPunct="1">
              <a:lnSpc>
                <a:spcPct val="100000"/>
              </a:lnSpc>
              <a:spcBef>
                <a:spcPts val="0"/>
              </a:spcBef>
              <a:spcAft>
                <a:spcPts val="300"/>
              </a:spcAft>
            </a:pPr>
            <a:r>
              <a:rPr lang="en-US" sz="2200" kern="1200" dirty="0" smtClean="0">
                <a:solidFill>
                  <a:schemeClr val="tx1"/>
                </a:solidFill>
                <a:effectLst/>
              </a:rPr>
              <a:t>Addition of noninvasive procedure</a:t>
            </a:r>
            <a:endParaRPr lang="en-US" sz="2200" dirty="0" smtClean="0">
              <a:effectLst/>
            </a:endParaRPr>
          </a:p>
          <a:p>
            <a:pPr rtl="0" eaLnBrk="1" latinLnBrk="0" hangingPunct="1">
              <a:lnSpc>
                <a:spcPct val="100000"/>
              </a:lnSpc>
              <a:spcBef>
                <a:spcPts val="0"/>
              </a:spcBef>
              <a:spcAft>
                <a:spcPts val="300"/>
              </a:spcAft>
            </a:pPr>
            <a:r>
              <a:rPr lang="en-US" sz="2200" kern="1200" dirty="0" smtClean="0">
                <a:solidFill>
                  <a:schemeClr val="tx1"/>
                </a:solidFill>
                <a:effectLst/>
              </a:rPr>
              <a:t>Changes in husbandry (e.g., addition of a new diet)</a:t>
            </a:r>
            <a:endParaRPr lang="en-US" sz="2200" dirty="0" smtClean="0">
              <a:effectLst/>
            </a:endParaRPr>
          </a:p>
          <a:p>
            <a:pPr rtl="0" eaLnBrk="1" latinLnBrk="0" hangingPunct="1">
              <a:lnSpc>
                <a:spcPct val="100000"/>
              </a:lnSpc>
              <a:spcBef>
                <a:spcPts val="0"/>
              </a:spcBef>
              <a:spcAft>
                <a:spcPts val="300"/>
              </a:spcAft>
            </a:pPr>
            <a:r>
              <a:rPr lang="en-US" sz="2200" kern="1200" dirty="0" smtClean="0">
                <a:solidFill>
                  <a:schemeClr val="tx1"/>
                </a:solidFill>
                <a:effectLst/>
              </a:rPr>
              <a:t>Change in PI</a:t>
            </a:r>
          </a:p>
          <a:p>
            <a:pPr marL="0" indent="0">
              <a:buNone/>
            </a:pPr>
            <a:r>
              <a:rPr lang="en-US" sz="2000" i="1" dirty="0" smtClean="0"/>
              <a:t>Significant </a:t>
            </a:r>
            <a:r>
              <a:rPr lang="en-US" sz="2000" i="1" dirty="0"/>
              <a:t>changes that can be reviewed by appropriately qualified IACUC members appointed to conduct the review. </a:t>
            </a:r>
          </a:p>
        </p:txBody>
      </p:sp>
      <p:sp>
        <p:nvSpPr>
          <p:cNvPr id="4" name="Oval 3" descr="oval"/>
          <p:cNvSpPr/>
          <p:nvPr/>
        </p:nvSpPr>
        <p:spPr>
          <a:xfrm>
            <a:off x="4027717" y="1346449"/>
            <a:ext cx="7707086" cy="5320358"/>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 policy document"/>
          <p:cNvPicPr>
            <a:picLocks noChangeAspect="1"/>
          </p:cNvPicPr>
          <p:nvPr/>
        </p:nvPicPr>
        <p:blipFill>
          <a:blip r:embed="rId2"/>
          <a:stretch>
            <a:fillRect/>
          </a:stretch>
        </p:blipFill>
        <p:spPr>
          <a:xfrm>
            <a:off x="861635" y="1614521"/>
            <a:ext cx="3033763" cy="4278441"/>
          </a:xfrm>
          <a:prstGeom prst="rect">
            <a:avLst/>
          </a:prstGeom>
        </p:spPr>
      </p:pic>
      <p:cxnSp>
        <p:nvCxnSpPr>
          <p:cNvPr id="8" name="Straight Connector 7" descr="line"/>
          <p:cNvCxnSpPr/>
          <p:nvPr/>
        </p:nvCxnSpPr>
        <p:spPr>
          <a:xfrm>
            <a:off x="2378516" y="4514509"/>
            <a:ext cx="2073898" cy="644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line"/>
          <p:cNvCxnSpPr/>
          <p:nvPr/>
        </p:nvCxnSpPr>
        <p:spPr>
          <a:xfrm flipV="1">
            <a:off x="2413409" y="1614521"/>
            <a:ext cx="3682591" cy="1738865"/>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descr="oval"/>
          <p:cNvSpPr/>
          <p:nvPr/>
        </p:nvSpPr>
        <p:spPr>
          <a:xfrm>
            <a:off x="620265" y="3353213"/>
            <a:ext cx="2885090" cy="1135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ACME LOONIVERSITY IACUC AMENDMENT POLICY </a:t>
            </a:r>
            <a:br>
              <a:rPr lang="en-US" dirty="0"/>
            </a:br>
            <a:endParaRPr lang="en-US" dirty="0"/>
          </a:p>
        </p:txBody>
      </p:sp>
    </p:spTree>
    <p:extLst>
      <p:ext uri="{BB962C8B-B14F-4D97-AF65-F5344CB8AC3E}">
        <p14:creationId xmlns:p14="http://schemas.microsoft.com/office/powerpoint/2010/main" val="92986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512" y="2294314"/>
            <a:ext cx="7095614" cy="3766272"/>
          </a:xfrm>
        </p:spPr>
        <p:txBody>
          <a:bodyPr>
            <a:noAutofit/>
          </a:bodyPr>
          <a:lstStyle/>
          <a:p>
            <a:pPr marL="0" indent="0">
              <a:spcBef>
                <a:spcPts val="0"/>
              </a:spcBef>
              <a:spcAft>
                <a:spcPts val="300"/>
              </a:spcAft>
              <a:buNone/>
            </a:pPr>
            <a:r>
              <a:rPr lang="en-US" sz="2000" b="1" dirty="0">
                <a:latin typeface="Calibri" panose="020F0502020204030204" pitchFamily="34" charset="0"/>
                <a:ea typeface="Calibri" panose="020F0502020204030204" pitchFamily="34" charset="0"/>
                <a:cs typeface="Times New Roman" panose="02020603050405020304" pitchFamily="18" charset="0"/>
              </a:rPr>
              <a:t>FULL COMMITTEE REVIEW-FCR (SIGNIFICANT</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r>
              <a:rPr lang="en-US" sz="2000" b="1" kern="1200" dirty="0" smtClean="0">
                <a:solidFill>
                  <a:schemeClr val="tx1"/>
                </a:solidFill>
                <a:effectLst/>
              </a:rPr>
              <a:t>:</a:t>
            </a:r>
            <a:endParaRPr lang="en-US" sz="2000" dirty="0" smtClean="0">
              <a:effectLst/>
            </a:endParaRP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Changes in the objectives of the study</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 proposal to switch from a non-survival to survival surgery</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Increases in the degree of invasiveness of a procedure or discomfort to an animal</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Change in species</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Addition of a hazardous material that requires special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handling </a:t>
            </a:r>
            <a:r>
              <a:rPr lang="en-US" sz="2000" dirty="0">
                <a:latin typeface="Calibri" panose="020F0502020204030204" pitchFamily="34" charset="0"/>
                <a:ea typeface="Calibri" panose="020F0502020204030204" pitchFamily="34" charset="0"/>
                <a:cs typeface="Times New Roman" panose="02020603050405020304" pitchFamily="18" charset="0"/>
              </a:rPr>
              <a:t>of animals or bedding</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Withholding </a:t>
            </a:r>
            <a:r>
              <a:rPr lang="en-US" sz="2000" dirty="0" smtClean="0">
                <a:latin typeface="Calibri" panose="020F0502020204030204" pitchFamily="34" charset="0"/>
                <a:ea typeface="Calibri" panose="020F0502020204030204" pitchFamily="34" charset="0"/>
                <a:cs typeface="Times New Roman" panose="02020603050405020304" pitchFamily="18" charset="0"/>
              </a:rPr>
              <a:t>analgesia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49250">
              <a:lnSpc>
                <a:spcPct val="107000"/>
              </a:lnSpc>
              <a:spcBef>
                <a:spcPts val="0"/>
              </a:spcBef>
              <a:spcAft>
                <a:spcPts val="800"/>
              </a:spcAft>
              <a:buNone/>
              <a:tabLst>
                <a:tab pos="349250" algn="l"/>
              </a:tabLst>
            </a:pPr>
            <a:r>
              <a:rPr lang="en-US" sz="2000" i="1" dirty="0" smtClean="0"/>
              <a:t>	Significant </a:t>
            </a:r>
            <a:r>
              <a:rPr lang="en-US" sz="2000" i="1" dirty="0"/>
              <a:t>changes reviewed by a convened quorum </a:t>
            </a:r>
            <a:br>
              <a:rPr lang="en-US" sz="2000" i="1" dirty="0"/>
            </a:br>
            <a:r>
              <a:rPr lang="en-US" sz="2000" i="1" dirty="0" smtClean="0"/>
              <a:t>	of </a:t>
            </a:r>
            <a:r>
              <a:rPr lang="en-US" sz="2000" i="1" dirty="0"/>
              <a:t>the IACUC. </a:t>
            </a:r>
          </a:p>
          <a:p>
            <a:pPr marL="342900" marR="0" lvl="0" indent="-342900">
              <a:lnSpc>
                <a:spcPct val="107000"/>
              </a:lnSpc>
              <a:spcBef>
                <a:spcPts val="0"/>
              </a:spcBef>
              <a:spcAft>
                <a:spcPts val="80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descr="oval"/>
          <p:cNvSpPr/>
          <p:nvPr/>
        </p:nvSpPr>
        <p:spPr>
          <a:xfrm>
            <a:off x="4027717" y="1346449"/>
            <a:ext cx="7707086" cy="5320358"/>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hoto: policy document"/>
          <p:cNvPicPr>
            <a:picLocks noChangeAspect="1"/>
          </p:cNvPicPr>
          <p:nvPr/>
        </p:nvPicPr>
        <p:blipFill>
          <a:blip r:embed="rId2"/>
          <a:stretch>
            <a:fillRect/>
          </a:stretch>
        </p:blipFill>
        <p:spPr>
          <a:xfrm>
            <a:off x="861635" y="1614521"/>
            <a:ext cx="3033763" cy="4278441"/>
          </a:xfrm>
          <a:prstGeom prst="rect">
            <a:avLst/>
          </a:prstGeom>
        </p:spPr>
      </p:pic>
      <p:cxnSp>
        <p:nvCxnSpPr>
          <p:cNvPr id="8" name="Straight Connector 7" descr="line"/>
          <p:cNvCxnSpPr/>
          <p:nvPr/>
        </p:nvCxnSpPr>
        <p:spPr>
          <a:xfrm>
            <a:off x="2726401" y="5084239"/>
            <a:ext cx="2061732" cy="563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line"/>
          <p:cNvCxnSpPr/>
          <p:nvPr/>
        </p:nvCxnSpPr>
        <p:spPr>
          <a:xfrm flipV="1">
            <a:off x="1839840" y="1976711"/>
            <a:ext cx="3580058" cy="2024890"/>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descr="oval"/>
          <p:cNvSpPr/>
          <p:nvPr/>
        </p:nvSpPr>
        <p:spPr>
          <a:xfrm>
            <a:off x="620265" y="4001600"/>
            <a:ext cx="2885090" cy="1135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ACME LOONIVERSITY IACUC AMENDMENT POLICY </a:t>
            </a:r>
            <a:br>
              <a:rPr lang="en-US" dirty="0"/>
            </a:br>
            <a:endParaRPr lang="en-US" dirty="0"/>
          </a:p>
        </p:txBody>
      </p:sp>
    </p:spTree>
    <p:extLst>
      <p:ext uri="{BB962C8B-B14F-4D97-AF65-F5344CB8AC3E}">
        <p14:creationId xmlns:p14="http://schemas.microsoft.com/office/powerpoint/2010/main" val="62736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4512" y="1757188"/>
            <a:ext cx="6896793" cy="4369898"/>
          </a:xfrm>
        </p:spPr>
        <p:txBody>
          <a:bodyPr>
            <a:noAutofit/>
          </a:bodyPr>
          <a:lstStyle/>
          <a:p>
            <a:pPr marL="0" indent="0">
              <a:spcBef>
                <a:spcPts val="0"/>
              </a:spcBef>
              <a:spcAft>
                <a:spcPts val="300"/>
              </a:spcAft>
              <a:buNone/>
            </a:pPr>
            <a:r>
              <a:rPr lang="en-US" sz="2000" b="1" dirty="0" smtClean="0">
                <a:latin typeface="Calibri" panose="020F0502020204030204" pitchFamily="34" charset="0"/>
                <a:ea typeface="Calibri" panose="020F0502020204030204" pitchFamily="34" charset="0"/>
                <a:cs typeface="Times New Roman" panose="02020603050405020304" pitchFamily="18" charset="0"/>
              </a:rPr>
              <a:t>	VETERINARY </a:t>
            </a:r>
            <a:r>
              <a:rPr lang="en-US" sz="2000" b="1" dirty="0">
                <a:latin typeface="Calibri" panose="020F0502020204030204" pitchFamily="34" charset="0"/>
                <a:ea typeface="Calibri" panose="020F0502020204030204" pitchFamily="34" charset="0"/>
                <a:cs typeface="Times New Roman" panose="02020603050405020304" pitchFamily="18" charset="0"/>
              </a:rPr>
              <a:t>VERIFICATION AND </a:t>
            </a:r>
            <a:r>
              <a:rPr lang="en-US" sz="2000" b="1" dirty="0" smtClean="0">
                <a:latin typeface="Calibri" panose="020F0502020204030204" pitchFamily="34" charset="0"/>
                <a:ea typeface="Calibri" panose="020F0502020204030204" pitchFamily="34" charset="0"/>
                <a:cs typeface="Times New Roman" panose="02020603050405020304" pitchFamily="18" charset="0"/>
              </a:rPr>
              <a:t/>
            </a:r>
            <a:br>
              <a:rPr lang="en-US" sz="2000" b="1" dirty="0" smtClean="0">
                <a:latin typeface="Calibri" panose="020F0502020204030204" pitchFamily="34" charset="0"/>
                <a:ea typeface="Calibri" panose="020F0502020204030204" pitchFamily="34" charset="0"/>
                <a:cs typeface="Times New Roman" panose="02020603050405020304" pitchFamily="18" charset="0"/>
              </a:rPr>
            </a:br>
            <a:r>
              <a:rPr lang="en-US" sz="2000" b="1" dirty="0" smtClean="0">
                <a:latin typeface="Calibri" panose="020F0502020204030204" pitchFamily="34" charset="0"/>
                <a:ea typeface="Calibri" panose="020F0502020204030204" pitchFamily="34" charset="0"/>
                <a:cs typeface="Times New Roman" panose="02020603050405020304" pitchFamily="18" charset="0"/>
              </a:rPr>
              <a:t>	CONSULTATION-VVC </a:t>
            </a:r>
            <a:r>
              <a:rPr lang="en-US" sz="2000" b="1" dirty="0">
                <a:latin typeface="Calibri" panose="020F0502020204030204" pitchFamily="34" charset="0"/>
                <a:ea typeface="Calibri" panose="020F0502020204030204" pitchFamily="34" charset="0"/>
                <a:cs typeface="Times New Roman" panose="02020603050405020304" pitchFamily="18" charset="0"/>
              </a:rPr>
              <a:t>(SIGNIFICANT</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Change in anesthesia, analgesia, sedation, or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r>
              <a:rPr lang="en-US" sz="2000" dirty="0" smtClean="0">
                <a:latin typeface="Calibri" panose="020F0502020204030204" pitchFamily="34" charset="0"/>
                <a:ea typeface="Calibri" panose="020F0502020204030204" pitchFamily="34" charset="0"/>
                <a:cs typeface="Times New Roman" panose="02020603050405020304" pitchFamily="18" charset="0"/>
              </a:rPr>
              <a:t>experimental </a:t>
            </a:r>
            <a:r>
              <a:rPr lang="en-US" sz="2000" dirty="0">
                <a:latin typeface="Calibri" panose="020F0502020204030204" pitchFamily="34" charset="0"/>
                <a:ea typeface="Calibri" panose="020F0502020204030204" pitchFamily="34" charset="0"/>
                <a:cs typeface="Times New Roman" panose="02020603050405020304" pitchFamily="18" charset="0"/>
              </a:rPr>
              <a:t>substances</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Change in euthanasia to an AVMA-approved method</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Change in duration, frequency, type, or number of procedures performed on an </a:t>
            </a:r>
            <a:r>
              <a:rPr lang="en-US" sz="2000" dirty="0" smtClean="0">
                <a:latin typeface="Calibri" panose="020F0502020204030204" pitchFamily="34" charset="0"/>
                <a:ea typeface="Calibri" panose="020F0502020204030204" pitchFamily="34" charset="0"/>
                <a:cs typeface="Times New Roman" panose="02020603050405020304" pitchFamily="18" charset="0"/>
              </a:rPr>
              <a:t>animal</a:t>
            </a:r>
          </a:p>
          <a:p>
            <a:pPr marL="0" indent="0" defTabSz="465138">
              <a:lnSpc>
                <a:spcPct val="107000"/>
              </a:lnSpc>
              <a:spcBef>
                <a:spcPts val="0"/>
              </a:spcBef>
              <a:spcAft>
                <a:spcPts val="800"/>
              </a:spcAft>
              <a:buNone/>
            </a:pPr>
            <a:r>
              <a:rPr lang="en-US" sz="2000" i="1" dirty="0"/>
              <a:t>Significant changes approved administratively with veterinary consultation per a new guidance from OLAW. The veterinarian acts as a subject matter expert to verify that changes requested meet the criteria in the IACUC policy.  The veterinarian may </a:t>
            </a:r>
            <a:r>
              <a:rPr lang="en-US" sz="2000" i="1" dirty="0" smtClean="0"/>
              <a:t/>
            </a:r>
            <a:br>
              <a:rPr lang="en-US" sz="2000" i="1" dirty="0" smtClean="0"/>
            </a:br>
            <a:r>
              <a:rPr lang="en-US" sz="2000" i="1" dirty="0" smtClean="0"/>
              <a:t>refer </a:t>
            </a:r>
            <a:r>
              <a:rPr lang="en-US" sz="2000" i="1" dirty="0"/>
              <a:t>any requests to IACUC review at any time for any </a:t>
            </a:r>
            <a:r>
              <a:rPr lang="en-US" sz="2000" i="1" dirty="0" smtClean="0"/>
              <a:t/>
            </a:r>
            <a:br>
              <a:rPr lang="en-US" sz="2000" i="1" dirty="0" smtClean="0"/>
            </a:br>
            <a:r>
              <a:rPr lang="en-US" sz="2000" i="1" dirty="0" smtClean="0"/>
              <a:t>	reason</a:t>
            </a:r>
            <a:r>
              <a:rPr lang="en-US" sz="2000" i="1" dirty="0"/>
              <a:t>. </a:t>
            </a:r>
            <a:r>
              <a:rPr lang="en-US" sz="2000" dirty="0" smtClean="0">
                <a:latin typeface="Calibri" panose="020F0502020204030204" pitchFamily="34" charset="0"/>
                <a:ea typeface="Calibri" panose="020F0502020204030204" pitchFamily="34" charset="0"/>
                <a:cs typeface="Times New Roman" panose="02020603050405020304" pitchFamily="18" charset="0"/>
              </a:rPr>
              <a:t/>
            </a:r>
            <a:br>
              <a:rPr lang="en-US" sz="2000" dirty="0" smtClean="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descr="oval"/>
          <p:cNvSpPr/>
          <p:nvPr/>
        </p:nvSpPr>
        <p:spPr>
          <a:xfrm>
            <a:off x="4094219" y="1341421"/>
            <a:ext cx="7707086" cy="5320358"/>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descr="line"/>
          <p:cNvCxnSpPr/>
          <p:nvPr/>
        </p:nvCxnSpPr>
        <p:spPr>
          <a:xfrm>
            <a:off x="2669511" y="5752716"/>
            <a:ext cx="3232525" cy="548331"/>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descr="Photo: policy document"/>
          <p:cNvPicPr>
            <a:picLocks noChangeAspect="1"/>
          </p:cNvPicPr>
          <p:nvPr/>
        </p:nvPicPr>
        <p:blipFill>
          <a:blip r:embed="rId2"/>
          <a:stretch>
            <a:fillRect/>
          </a:stretch>
        </p:blipFill>
        <p:spPr>
          <a:xfrm>
            <a:off x="861635" y="1614521"/>
            <a:ext cx="3033763" cy="4278441"/>
          </a:xfrm>
          <a:prstGeom prst="rect">
            <a:avLst/>
          </a:prstGeom>
        </p:spPr>
      </p:pic>
      <p:cxnSp>
        <p:nvCxnSpPr>
          <p:cNvPr id="7" name="Straight Connector 6" descr="line"/>
          <p:cNvCxnSpPr>
            <a:stCxn id="6" idx="0"/>
          </p:cNvCxnSpPr>
          <p:nvPr/>
        </p:nvCxnSpPr>
        <p:spPr>
          <a:xfrm flipV="1">
            <a:off x="2062810" y="2310938"/>
            <a:ext cx="2867253" cy="2339049"/>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descr="oval"/>
          <p:cNvSpPr/>
          <p:nvPr/>
        </p:nvSpPr>
        <p:spPr>
          <a:xfrm>
            <a:off x="620265" y="4649987"/>
            <a:ext cx="2885090" cy="11351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ACME LOONIVERSITY IACUC AMENDMENT POLICY </a:t>
            </a:r>
            <a:br>
              <a:rPr lang="en-US" dirty="0"/>
            </a:br>
            <a:endParaRPr lang="en-US" dirty="0"/>
          </a:p>
        </p:txBody>
      </p:sp>
    </p:spTree>
    <p:extLst>
      <p:ext uri="{BB962C8B-B14F-4D97-AF65-F5344CB8AC3E}">
        <p14:creationId xmlns:p14="http://schemas.microsoft.com/office/powerpoint/2010/main" val="951711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TotalTime>
  <Words>804</Words>
  <Application>Microsoft Office PowerPoint</Application>
  <PresentationFormat>Widescreen</PresentationFormat>
  <Paragraphs>112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Showcard Gothic</vt:lpstr>
      <vt:lpstr>Symbol</vt:lpstr>
      <vt:lpstr>Times New Roman</vt:lpstr>
      <vt:lpstr>Office Theme</vt:lpstr>
      <vt:lpstr>Significant Protocol Changes at ACME LOONIVERSITY </vt:lpstr>
      <vt:lpstr>Welcome new Principal Investigators!</vt:lpstr>
      <vt:lpstr>Goal</vt:lpstr>
      <vt:lpstr>Definition of Significant Change</vt:lpstr>
      <vt:lpstr>ACME LOONIVERSITY IACUC AMENDMENT POLICY  </vt:lpstr>
      <vt:lpstr>ACME LOONIVERSITY IACUC AMENDMENT POLICY  </vt:lpstr>
      <vt:lpstr>ACME LOONIVERSITY IACUC AMENDMENT POLICY  </vt:lpstr>
      <vt:lpstr>ACME LOONIVERSITY IACUC AMENDMENT POLICY  </vt:lpstr>
      <vt:lpstr>ACME LOONIVERSITY IACUC AMENDMENT POLICY  </vt:lpstr>
      <vt:lpstr>Activity #1: Significant(S) vs. Minor(M) Polling</vt:lpstr>
      <vt:lpstr>Activity #2: Significant Change Review Methods</vt:lpstr>
      <vt:lpstr>#1 Significant Change Scenario</vt:lpstr>
      <vt:lpstr>#2 Significant Change Scenario</vt:lpstr>
      <vt:lpstr>#3 Significant Change Scenario</vt:lpstr>
      <vt:lpstr>#4 Significant Change Scenario</vt:lpstr>
      <vt:lpstr>Goal</vt:lpstr>
      <vt:lpstr>Summative Assessments 1/3</vt:lpstr>
      <vt:lpstr>Summative Assessments 2/3</vt:lpstr>
      <vt:lpstr>Summative Assessments 3/3</vt:lpstr>
      <vt:lpstr>PowerPoint Presentation</vt:lpstr>
    </vt:vector>
  </TitlesOfParts>
  <Company>ICARE Project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Training Modules: Significant Changes</dc:title>
  <dc:subject>ICARE Training Modules: Significant Changes</dc:subject>
  <dc:creator>ICARE Project</dc:creator>
  <cp:keywords>ICARE Training Modules: Significant Changes</cp:keywords>
  <cp:lastModifiedBy>OLAW</cp:lastModifiedBy>
  <cp:revision>77</cp:revision>
  <dcterms:created xsi:type="dcterms:W3CDTF">2017-05-02T22:18:55Z</dcterms:created>
  <dcterms:modified xsi:type="dcterms:W3CDTF">2018-02-23T22:07:58Z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